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  <p:sldMasterId id="2147483656" r:id="rId3"/>
  </p:sldMasterIdLst>
  <p:notesMasterIdLst>
    <p:notesMasterId r:id="rId32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3" r:id="rId20"/>
    <p:sldId id="272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</p:sldIdLst>
  <p:sldSz cx="12192000" cy="6858000"/>
  <p:notesSz cx="6858000" cy="9144000"/>
  <p:embeddedFontLst>
    <p:embeddedFont>
      <p:font typeface="Georgia" panose="02040502050405020303" pitchFamily="18" charset="0"/>
      <p:regular r:id="rId33"/>
      <p:bold r:id="rId34"/>
      <p:italic r:id="rId35"/>
      <p:boldItalic r:id="rId36"/>
    </p:embeddedFont>
    <p:embeddedFont>
      <p:font typeface="Helvetica Neue" panose="02000503000000020004" pitchFamily="2" charset="0"/>
      <p:regular r:id="rId37"/>
      <p:bold r:id="rId38"/>
      <p:italic r:id="rId39"/>
      <p:boldItalic r:id="rId40"/>
    </p:embeddedFont>
    <p:embeddedFont>
      <p:font typeface="Helvetica Neue Light" panose="02000403000000020004" pitchFamily="2" charset="0"/>
      <p:regular r:id="rId41"/>
      <p:bold r:id="rId42"/>
      <p:italic r:id="rId43"/>
      <p:boldItalic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01">
          <p15:clr>
            <a:srgbClr val="A4A3A4"/>
          </p15:clr>
        </p15:guide>
        <p15:guide id="4" pos="7379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0" roundtripDataSignature="AMtx7mjuL3yg1onIf+aZ7DkcduLQ4jvO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00B64C-A16E-4A7F-9514-ADFE80241234}">
  <a:tblStyle styleId="{7400B64C-A16E-4A7F-9514-ADFE802412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30"/>
  </p:normalViewPr>
  <p:slideViewPr>
    <p:cSldViewPr snapToGrid="0">
      <p:cViewPr varScale="1">
        <p:scale>
          <a:sx n="113" d="100"/>
          <a:sy n="113" d="100"/>
        </p:scale>
        <p:origin x="760" y="176"/>
      </p:cViewPr>
      <p:guideLst>
        <p:guide orient="horz" pos="2160"/>
        <p:guide pos="3840"/>
        <p:guide pos="301"/>
        <p:guide pos="73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7.fntdata"/><Relationship Id="rId21" Type="http://schemas.openxmlformats.org/officeDocument/2006/relationships/slide" Target="slides/slide18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customschemas.google.com/relationships/presentationmetadata" Target="meta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12.fntdata"/><Relationship Id="rId52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8" Type="http://schemas.openxmlformats.org/officeDocument/2006/relationships/slide" Target="slides/slide5.xml"/><Relationship Id="rId51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7.xml"/><Relationship Id="rId41" Type="http://schemas.openxmlformats.org/officeDocument/2006/relationships/font" Target="fonts/font9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4.fntdata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8c0f139bd0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8c0f139bd0_0_1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8c0f139bd0_0_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28c0f139bd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4de169ac9c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24de169ac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4deb7d2037_0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24deb7d203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8fb421e528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g28fb421e52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8fb421e528_0_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28fb421e528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4deb7d2037_0_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24deb7d203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8fb421e528_0_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g28fb421e52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8fb421e528_0_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g28fb421e528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8fb421e528_0_5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g28fb421e52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8d2381d30d_1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g28d2381d30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8fb421e5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g28fb421e5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 type="tx">
  <p:cSld name="TITLE_AND_BODY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58" descr="A picture containing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99055" y="6327912"/>
            <a:ext cx="1329816" cy="43732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58"/>
          <p:cNvSpPr txBox="1">
            <a:spLocks noGrp="1"/>
          </p:cNvSpPr>
          <p:nvPr>
            <p:ph type="title"/>
          </p:nvPr>
        </p:nvSpPr>
        <p:spPr>
          <a:xfrm>
            <a:off x="5334000" y="1694571"/>
            <a:ext cx="5943600" cy="147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6CAC"/>
              </a:buClr>
              <a:buSzPts val="3200"/>
              <a:buFont typeface="Helvetica Neue Light"/>
              <a:buNone/>
              <a:defRPr>
                <a:solidFill>
                  <a:srgbClr val="016CA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58"/>
          <p:cNvSpPr txBox="1">
            <a:spLocks noGrp="1"/>
          </p:cNvSpPr>
          <p:nvPr>
            <p:ph type="body" idx="1"/>
          </p:nvPr>
        </p:nvSpPr>
        <p:spPr>
          <a:xfrm>
            <a:off x="5334000" y="3450347"/>
            <a:ext cx="5029199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/>
            </a:lvl1pPr>
            <a:lvl2pPr marL="914400" lvl="1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/>
            </a:lvl5pPr>
            <a:lvl6pPr marL="2743200" lvl="5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6pPr>
            <a:lvl7pPr marL="3200400" lvl="6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8pPr>
            <a:lvl9pPr marL="4114800" lvl="8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9pPr>
          </a:lstStyle>
          <a:p>
            <a:endParaRPr/>
          </a:p>
        </p:txBody>
      </p:sp>
      <p:sp>
        <p:nvSpPr>
          <p:cNvPr id="17" name="Google Shape;17;p58"/>
          <p:cNvSpPr txBox="1"/>
          <p:nvPr/>
        </p:nvSpPr>
        <p:spPr>
          <a:xfrm>
            <a:off x="63500" y="130483"/>
            <a:ext cx="2292469" cy="37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285"/>
              </a:buClr>
              <a:buSzPts val="800"/>
              <a:buFont typeface="Georgia"/>
              <a:buNone/>
            </a:pPr>
            <a:r>
              <a:rPr lang="en-US" sz="800" b="0" i="1" u="none" strike="noStrike" cap="none">
                <a:solidFill>
                  <a:srgbClr val="808285"/>
                </a:solidFill>
                <a:latin typeface="Georgia"/>
                <a:ea typeface="Georgia"/>
                <a:cs typeface="Georgia"/>
                <a:sym typeface="Georgia"/>
              </a:rPr>
              <a:t>Marketing Advisory, Strategy and Analytics</a:t>
            </a:r>
            <a:endParaRPr/>
          </a:p>
        </p:txBody>
      </p:sp>
      <p:sp>
        <p:nvSpPr>
          <p:cNvPr id="18" name="Google Shape;18;p58"/>
          <p:cNvSpPr txBox="1"/>
          <p:nvPr/>
        </p:nvSpPr>
        <p:spPr>
          <a:xfrm>
            <a:off x="10424583" y="87432"/>
            <a:ext cx="1670051" cy="1614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Brand Strategy</a:t>
            </a:r>
            <a:endParaRPr sz="1000" b="0" i="0" u="none" strike="noStrike" cap="none">
              <a:solidFill>
                <a:srgbClr val="8D8B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Creative Efficacy</a:t>
            </a:r>
            <a:endParaRPr sz="1000" b="0" i="0" u="none" strike="noStrike" cap="none">
              <a:solidFill>
                <a:srgbClr val="8D8B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Customer­ Experience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Offer Optimisation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Engagement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Analytics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B2B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285"/>
              </a:buClr>
              <a:buSzPts val="800"/>
              <a:buFont typeface="Helvetica Neue Light"/>
              <a:buNone/>
            </a:pPr>
            <a:endParaRPr sz="800" b="0" i="0" u="none" strike="noStrike" cap="none">
              <a:solidFill>
                <a:srgbClr val="8D8B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" name="Google Shape;19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3047" y="6436365"/>
            <a:ext cx="955573" cy="281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58" descr="A picture containing outdoor, building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37783" t="-84" r="14111"/>
          <a:stretch/>
        </p:blipFill>
        <p:spPr>
          <a:xfrm>
            <a:off x="1" y="646722"/>
            <a:ext cx="4614332" cy="6211278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8"/>
          <p:cNvSpPr/>
          <p:nvPr/>
        </p:nvSpPr>
        <p:spPr>
          <a:xfrm>
            <a:off x="0" y="651932"/>
            <a:ext cx="4614334" cy="6206068"/>
          </a:xfrm>
          <a:prstGeom prst="rect">
            <a:avLst/>
          </a:prstGeom>
          <a:solidFill>
            <a:srgbClr val="4CA0FF">
              <a:alpha val="2000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77"/>
              <a:buFont typeface="Helvetica Neue Light"/>
              <a:buNone/>
            </a:pPr>
            <a:endParaRPr sz="1777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" name="Google Shape;22;p58"/>
          <p:cNvSpPr txBox="1"/>
          <p:nvPr/>
        </p:nvSpPr>
        <p:spPr>
          <a:xfrm>
            <a:off x="63500" y="6364310"/>
            <a:ext cx="416097" cy="400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sz="933" b="0" i="0" u="none" strike="noStrike" cap="non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Default">
  <p:cSld name="2_Defaul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67" descr="Study programs - Current students"/>
          <p:cNvPicPr preferRelativeResize="0"/>
          <p:nvPr/>
        </p:nvPicPr>
        <p:blipFill rotWithShape="1">
          <a:blip r:embed="rId2">
            <a:alphaModFix/>
          </a:blip>
          <a:srcRect l="4115" r="49011"/>
          <a:stretch/>
        </p:blipFill>
        <p:spPr>
          <a:xfrm>
            <a:off x="-2" y="651933"/>
            <a:ext cx="4614334" cy="6206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67" descr="Google Shape;1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92883" y="6326717"/>
            <a:ext cx="1331384" cy="43815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67"/>
          <p:cNvSpPr txBox="1"/>
          <p:nvPr/>
        </p:nvSpPr>
        <p:spPr>
          <a:xfrm>
            <a:off x="63500" y="130483"/>
            <a:ext cx="2292469" cy="37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Georgia"/>
              <a:buNone/>
            </a:pPr>
            <a:r>
              <a:rPr lang="en-US" sz="800" b="0" i="1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Marketing Advisory, Strategy and Analytics</a:t>
            </a:r>
            <a:endParaRPr/>
          </a:p>
        </p:txBody>
      </p:sp>
      <p:sp>
        <p:nvSpPr>
          <p:cNvPr id="94" name="Google Shape;94;p67"/>
          <p:cNvSpPr txBox="1"/>
          <p:nvPr/>
        </p:nvSpPr>
        <p:spPr>
          <a:xfrm>
            <a:off x="10424583" y="87432"/>
            <a:ext cx="1670051" cy="1614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Brand Strategy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Creative Efficacy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Customer­ Experience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Offer Optimisation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Engagement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Analytics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B2B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285"/>
              </a:buClr>
              <a:buSzPts val="800"/>
              <a:buFont typeface="Helvetica Neue Light"/>
              <a:buNone/>
            </a:pPr>
            <a:endParaRPr sz="800" b="0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5" name="Google Shape;95;p67"/>
          <p:cNvSpPr txBox="1">
            <a:spLocks noGrp="1"/>
          </p:cNvSpPr>
          <p:nvPr>
            <p:ph type="title"/>
          </p:nvPr>
        </p:nvSpPr>
        <p:spPr>
          <a:xfrm>
            <a:off x="5334000" y="1694571"/>
            <a:ext cx="5943600" cy="147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 Light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67"/>
          <p:cNvSpPr txBox="1">
            <a:spLocks noGrp="1"/>
          </p:cNvSpPr>
          <p:nvPr>
            <p:ph type="body" idx="1"/>
          </p:nvPr>
        </p:nvSpPr>
        <p:spPr>
          <a:xfrm>
            <a:off x="5334000" y="3450347"/>
            <a:ext cx="5029199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>
                <a:solidFill>
                  <a:schemeClr val="lt1"/>
                </a:solidFill>
              </a:defRPr>
            </a:lvl5pPr>
            <a:lvl6pPr marL="2743200" lvl="5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6pPr>
            <a:lvl7pPr marL="3200400" lvl="6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8pPr>
            <a:lvl9pPr marL="4114800" lvl="8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9pPr>
          </a:lstStyle>
          <a:p>
            <a:endParaRPr/>
          </a:p>
        </p:txBody>
      </p:sp>
      <p:sp>
        <p:nvSpPr>
          <p:cNvPr id="97" name="Google Shape;97;p67"/>
          <p:cNvSpPr/>
          <p:nvPr/>
        </p:nvSpPr>
        <p:spPr>
          <a:xfrm>
            <a:off x="0" y="651932"/>
            <a:ext cx="4614334" cy="6206068"/>
          </a:xfrm>
          <a:prstGeom prst="rect">
            <a:avLst/>
          </a:prstGeom>
          <a:solidFill>
            <a:srgbClr val="4CA0FF">
              <a:alpha val="2000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77"/>
              <a:buFont typeface="Helvetica Neue Light"/>
              <a:buNone/>
            </a:pPr>
            <a:endParaRPr sz="1777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98" name="Google Shape;98;p6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73047" y="6436365"/>
            <a:ext cx="955573" cy="281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Default">
  <p:cSld name="3_Defaul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68" descr="A picture containing text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485941" y="583"/>
            <a:ext cx="19163883" cy="621127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68"/>
          <p:cNvSpPr/>
          <p:nvPr/>
        </p:nvSpPr>
        <p:spPr>
          <a:xfrm>
            <a:off x="0" y="0"/>
            <a:ext cx="12206817" cy="6230885"/>
          </a:xfrm>
          <a:prstGeom prst="rect">
            <a:avLst/>
          </a:prstGeom>
          <a:gradFill>
            <a:gsLst>
              <a:gs pos="0">
                <a:srgbClr val="212121">
                  <a:alpha val="69803"/>
                </a:srgbClr>
              </a:gs>
              <a:gs pos="20000">
                <a:srgbClr val="212121">
                  <a:alpha val="69803"/>
                </a:srgbClr>
              </a:gs>
              <a:gs pos="100000">
                <a:srgbClr val="212121">
                  <a:alpha val="29803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77"/>
              <a:buFont typeface="Helvetica Neue Light"/>
              <a:buNone/>
            </a:pPr>
            <a:endParaRPr sz="1777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2" name="Google Shape;102;p68"/>
          <p:cNvSpPr/>
          <p:nvPr/>
        </p:nvSpPr>
        <p:spPr>
          <a:xfrm>
            <a:off x="0" y="582"/>
            <a:ext cx="12206817" cy="6230885"/>
          </a:xfrm>
          <a:prstGeom prst="rect">
            <a:avLst/>
          </a:prstGeom>
          <a:solidFill>
            <a:srgbClr val="4CA0FF">
              <a:alpha val="2000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77"/>
              <a:buFont typeface="Helvetica Neue Light"/>
              <a:buNone/>
            </a:pPr>
            <a:endParaRPr sz="1777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3" name="Google Shape;103;p68"/>
          <p:cNvSpPr/>
          <p:nvPr/>
        </p:nvSpPr>
        <p:spPr>
          <a:xfrm>
            <a:off x="-2" y="6211862"/>
            <a:ext cx="12206819" cy="66942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4" name="Google Shape;104;p68"/>
          <p:cNvSpPr txBox="1">
            <a:spLocks noGrp="1"/>
          </p:cNvSpPr>
          <p:nvPr>
            <p:ph type="title"/>
          </p:nvPr>
        </p:nvSpPr>
        <p:spPr>
          <a:xfrm>
            <a:off x="971550" y="2667000"/>
            <a:ext cx="7850717" cy="2023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 Light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68"/>
          <p:cNvSpPr txBox="1"/>
          <p:nvPr/>
        </p:nvSpPr>
        <p:spPr>
          <a:xfrm>
            <a:off x="63500" y="6361949"/>
            <a:ext cx="2292469" cy="37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285"/>
              </a:buClr>
              <a:buSzPts val="800"/>
              <a:buFont typeface="Georgia"/>
              <a:buNone/>
            </a:pPr>
            <a:r>
              <a:rPr lang="en-US" sz="800" b="0" i="1" u="none" strike="noStrike" cap="none">
                <a:solidFill>
                  <a:srgbClr val="808285"/>
                </a:solidFill>
                <a:latin typeface="Georgia"/>
                <a:ea typeface="Georgia"/>
                <a:cs typeface="Georgia"/>
                <a:sym typeface="Georgia"/>
              </a:rPr>
              <a:t>Marketing Advisory, Strategy and Analytics</a:t>
            </a:r>
            <a:endParaRPr/>
          </a:p>
        </p:txBody>
      </p:sp>
      <p:pic>
        <p:nvPicPr>
          <p:cNvPr id="106" name="Google Shape;106;p68" descr="A picture containing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99055" y="6327912"/>
            <a:ext cx="1329816" cy="437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6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73047" y="6436365"/>
            <a:ext cx="955573" cy="281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9"/>
          <p:cNvPicPr preferRelativeResize="0"/>
          <p:nvPr/>
        </p:nvPicPr>
        <p:blipFill rotWithShape="1">
          <a:blip r:embed="rId2">
            <a:alphaModFix/>
          </a:blip>
          <a:srcRect l="14716" r="35714"/>
          <a:stretch/>
        </p:blipFill>
        <p:spPr>
          <a:xfrm>
            <a:off x="0" y="651932"/>
            <a:ext cx="4614334" cy="6206068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9"/>
          <p:cNvSpPr txBox="1">
            <a:spLocks noGrp="1"/>
          </p:cNvSpPr>
          <p:nvPr>
            <p:ph type="title"/>
          </p:nvPr>
        </p:nvSpPr>
        <p:spPr>
          <a:xfrm>
            <a:off x="5433060" y="774700"/>
            <a:ext cx="5787393" cy="82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9"/>
          <p:cNvSpPr txBox="1">
            <a:spLocks noGrp="1"/>
          </p:cNvSpPr>
          <p:nvPr>
            <p:ph type="body" idx="1"/>
          </p:nvPr>
        </p:nvSpPr>
        <p:spPr>
          <a:xfrm>
            <a:off x="5433060" y="1921933"/>
            <a:ext cx="5787393" cy="4540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048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/>
            </a:lvl1pPr>
            <a:lvl2pPr marL="914400" lvl="1" indent="-3048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/>
            </a:lvl2pPr>
            <a:lvl3pPr marL="1371600" lvl="2" indent="-3048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/>
            </a:lvl3pPr>
            <a:lvl4pPr marL="1828800" lvl="3" indent="-3048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/>
            </a:lvl5pPr>
            <a:lvl6pPr marL="2743200" lvl="5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6pPr>
            <a:lvl7pPr marL="3200400" lvl="6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8pPr>
            <a:lvl9pPr marL="4114800" lvl="8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9pPr>
          </a:lstStyle>
          <a:p>
            <a:endParaRPr/>
          </a:p>
        </p:txBody>
      </p:sp>
      <p:sp>
        <p:nvSpPr>
          <p:cNvPr id="35" name="Google Shape;35;p59"/>
          <p:cNvSpPr txBox="1"/>
          <p:nvPr/>
        </p:nvSpPr>
        <p:spPr>
          <a:xfrm>
            <a:off x="63500" y="130483"/>
            <a:ext cx="2292469" cy="37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285"/>
              </a:buClr>
              <a:buSzPts val="800"/>
              <a:buFont typeface="Georgia"/>
              <a:buNone/>
            </a:pPr>
            <a:r>
              <a:rPr lang="en-US" sz="800" b="0" i="1" u="none" strike="noStrike" cap="none">
                <a:solidFill>
                  <a:srgbClr val="808285"/>
                </a:solidFill>
                <a:latin typeface="Georgia"/>
                <a:ea typeface="Georgia"/>
                <a:cs typeface="Georgia"/>
                <a:sym typeface="Georgia"/>
              </a:rPr>
              <a:t>Marketing Advisory, Strategy and Analytics</a:t>
            </a:r>
            <a:endParaRPr/>
          </a:p>
        </p:txBody>
      </p:sp>
      <p:sp>
        <p:nvSpPr>
          <p:cNvPr id="36" name="Google Shape;36;p59"/>
          <p:cNvSpPr/>
          <p:nvPr/>
        </p:nvSpPr>
        <p:spPr>
          <a:xfrm>
            <a:off x="0" y="646722"/>
            <a:ext cx="4614334" cy="6206068"/>
          </a:xfrm>
          <a:prstGeom prst="rect">
            <a:avLst/>
          </a:prstGeom>
          <a:solidFill>
            <a:srgbClr val="4CA0FF">
              <a:alpha val="2000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77"/>
              <a:buFont typeface="Helvetica Neue Light"/>
              <a:buNone/>
            </a:pPr>
            <a:endParaRPr sz="1777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7" name="Google Shape;37;p59" descr="A picture containing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99055" y="6327912"/>
            <a:ext cx="1329816" cy="437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73047" y="6436365"/>
            <a:ext cx="955573" cy="281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2"/>
          <p:cNvSpPr txBox="1">
            <a:spLocks noGrp="1"/>
          </p:cNvSpPr>
          <p:nvPr>
            <p:ph type="title"/>
          </p:nvPr>
        </p:nvSpPr>
        <p:spPr>
          <a:xfrm>
            <a:off x="609600" y="737205"/>
            <a:ext cx="10251017" cy="713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Helvetica Neue Light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○"/>
              <a:defRPr sz="1200"/>
            </a:lvl1pPr>
            <a:lvl2pPr marL="914400" lvl="1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○"/>
              <a:defRPr sz="1200"/>
            </a:lvl2pPr>
            <a:lvl3pPr marL="1371600" lvl="2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■"/>
              <a:defRPr sz="1200"/>
            </a:lvl3pPr>
            <a:lvl4pPr marL="1828800" lvl="3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  <a:defRPr sz="1200"/>
            </a:lvl4pPr>
            <a:lvl5pPr marL="2286000" lvl="4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○"/>
              <a:defRPr sz="1200"/>
            </a:lvl5pPr>
            <a:lvl6pPr marL="2743200" lvl="5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6pPr>
            <a:lvl7pPr marL="3200400" lvl="6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8pPr>
            <a:lvl9pPr marL="4114800" lvl="8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9pPr>
          </a:lstStyle>
          <a:p>
            <a:endParaRPr/>
          </a:p>
        </p:txBody>
      </p:sp>
      <p:sp>
        <p:nvSpPr>
          <p:cNvPr id="42" name="Google Shape;42;p62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  <a:defRPr sz="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efault">
  <p:cSld name="2_Defaul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4"/>
          <p:cNvSpPr txBox="1">
            <a:spLocks noGrp="1"/>
          </p:cNvSpPr>
          <p:nvPr>
            <p:ph type="title"/>
          </p:nvPr>
        </p:nvSpPr>
        <p:spPr>
          <a:xfrm>
            <a:off x="609600" y="737205"/>
            <a:ext cx="10251017" cy="713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Helvetica Neue Light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4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  <a:defRPr sz="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4"/>
          <p:cNvSpPr>
            <a:spLocks noGrp="1"/>
          </p:cNvSpPr>
          <p:nvPr>
            <p:ph type="chart" idx="2"/>
          </p:nvPr>
        </p:nvSpPr>
        <p:spPr>
          <a:xfrm>
            <a:off x="685800" y="2219326"/>
            <a:ext cx="5200650" cy="37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47" name="Google Shape;47;p64"/>
          <p:cNvSpPr>
            <a:spLocks noGrp="1"/>
          </p:cNvSpPr>
          <p:nvPr>
            <p:ph type="chart" idx="3"/>
          </p:nvPr>
        </p:nvSpPr>
        <p:spPr>
          <a:xfrm>
            <a:off x="6305552" y="2219326"/>
            <a:ext cx="5200650" cy="37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>
  <p:cSld name="Default 2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7" descr="A picture containing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99055" y="6327912"/>
            <a:ext cx="1329816" cy="437322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7"/>
          <p:cNvSpPr txBox="1">
            <a:spLocks noGrp="1"/>
          </p:cNvSpPr>
          <p:nvPr>
            <p:ph type="title"/>
          </p:nvPr>
        </p:nvSpPr>
        <p:spPr>
          <a:xfrm>
            <a:off x="5334000" y="1694571"/>
            <a:ext cx="5943600" cy="147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6CAC"/>
              </a:buClr>
              <a:buSzPts val="3200"/>
              <a:buFont typeface="Helvetica Neue Light"/>
              <a:buNone/>
              <a:defRPr>
                <a:solidFill>
                  <a:srgbClr val="016CA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7"/>
          <p:cNvSpPr txBox="1">
            <a:spLocks noGrp="1"/>
          </p:cNvSpPr>
          <p:nvPr>
            <p:ph type="body" idx="1"/>
          </p:nvPr>
        </p:nvSpPr>
        <p:spPr>
          <a:xfrm>
            <a:off x="5334000" y="3450347"/>
            <a:ext cx="5029199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/>
            </a:lvl1pPr>
            <a:lvl2pPr marL="914400" lvl="1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/>
            </a:lvl5pPr>
            <a:lvl6pPr marL="2743200" lvl="5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6pPr>
            <a:lvl7pPr marL="3200400" lvl="6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8pPr>
            <a:lvl9pPr marL="4114800" lvl="8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9pPr>
          </a:lstStyle>
          <a:p>
            <a:endParaRPr/>
          </a:p>
        </p:txBody>
      </p:sp>
      <p:sp>
        <p:nvSpPr>
          <p:cNvPr id="52" name="Google Shape;52;p57"/>
          <p:cNvSpPr txBox="1"/>
          <p:nvPr/>
        </p:nvSpPr>
        <p:spPr>
          <a:xfrm>
            <a:off x="63500" y="130483"/>
            <a:ext cx="2292469" cy="37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285"/>
              </a:buClr>
              <a:buSzPts val="800"/>
              <a:buFont typeface="Georgia"/>
              <a:buNone/>
            </a:pPr>
            <a:r>
              <a:rPr lang="en-US" sz="800" b="0" i="1" u="none" strike="noStrike" cap="none">
                <a:solidFill>
                  <a:srgbClr val="808285"/>
                </a:solidFill>
                <a:latin typeface="Georgia"/>
                <a:ea typeface="Georgia"/>
                <a:cs typeface="Georgia"/>
                <a:sym typeface="Georgia"/>
              </a:rPr>
              <a:t>Marketing Advisory, Strategy and Analytics</a:t>
            </a:r>
            <a:endParaRPr/>
          </a:p>
        </p:txBody>
      </p:sp>
      <p:sp>
        <p:nvSpPr>
          <p:cNvPr id="53" name="Google Shape;53;p57"/>
          <p:cNvSpPr txBox="1"/>
          <p:nvPr/>
        </p:nvSpPr>
        <p:spPr>
          <a:xfrm>
            <a:off x="10424583" y="87432"/>
            <a:ext cx="1670051" cy="1614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Brand Strategy</a:t>
            </a:r>
            <a:endParaRPr sz="1000" b="0" i="0" u="none" strike="noStrike" cap="none">
              <a:solidFill>
                <a:srgbClr val="8D8B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Creative Efficacy</a:t>
            </a:r>
            <a:endParaRPr sz="1000" b="0" i="0" u="none" strike="noStrike" cap="none">
              <a:solidFill>
                <a:srgbClr val="8D8B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Customer­ Experience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Offer Optimisation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Engagement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Analytics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D8B8D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rgbClr val="8D8B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B2B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285"/>
              </a:buClr>
              <a:buSzPts val="800"/>
              <a:buFont typeface="Helvetica Neue Light"/>
              <a:buNone/>
            </a:pPr>
            <a:endParaRPr sz="800" b="0" i="0" u="none" strike="noStrike" cap="none">
              <a:solidFill>
                <a:srgbClr val="8D8B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4" name="Google Shape;54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3047" y="6436365"/>
            <a:ext cx="955573" cy="281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57" descr="A picture containing outdoor, building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37783" t="-84" r="14111"/>
          <a:stretch/>
        </p:blipFill>
        <p:spPr>
          <a:xfrm>
            <a:off x="1" y="646722"/>
            <a:ext cx="4614332" cy="621127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57"/>
          <p:cNvSpPr/>
          <p:nvPr/>
        </p:nvSpPr>
        <p:spPr>
          <a:xfrm>
            <a:off x="0" y="651932"/>
            <a:ext cx="4614334" cy="6206068"/>
          </a:xfrm>
          <a:prstGeom prst="rect">
            <a:avLst/>
          </a:prstGeom>
          <a:solidFill>
            <a:srgbClr val="4CA0FF">
              <a:alpha val="2000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77"/>
              <a:buFont typeface="Helvetica Neue Light"/>
              <a:buNone/>
            </a:pPr>
            <a:endParaRPr sz="1777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" name="Google Shape;57;p57"/>
          <p:cNvSpPr txBox="1"/>
          <p:nvPr/>
        </p:nvSpPr>
        <p:spPr>
          <a:xfrm>
            <a:off x="63500" y="6364310"/>
            <a:ext cx="416097" cy="400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sz="933" b="0" i="0" u="none" strike="noStrike" cap="non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efault">
  <p:cSld name="1_Defaul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5"/>
          <p:cNvSpPr txBox="1">
            <a:spLocks noGrp="1"/>
          </p:cNvSpPr>
          <p:nvPr>
            <p:ph type="title"/>
          </p:nvPr>
        </p:nvSpPr>
        <p:spPr>
          <a:xfrm>
            <a:off x="609600" y="737205"/>
            <a:ext cx="10251017" cy="713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Helvetica Neue Light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5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  <a:defRPr sz="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65"/>
          <p:cNvSpPr>
            <a:spLocks noGrp="1"/>
          </p:cNvSpPr>
          <p:nvPr>
            <p:ph type="chart" idx="2"/>
          </p:nvPr>
        </p:nvSpPr>
        <p:spPr>
          <a:xfrm>
            <a:off x="685800" y="2219326"/>
            <a:ext cx="10820400" cy="37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rgbClr val="016CAC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○"/>
              <a:defRPr sz="1200">
                <a:solidFill>
                  <a:schemeClr val="lt1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6pPr>
            <a:lvl7pPr marL="3200400" lvl="6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8pPr>
            <a:lvl9pPr marL="4114800" lvl="8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9pPr>
          </a:lstStyle>
          <a:p>
            <a:endParaRPr/>
          </a:p>
        </p:txBody>
      </p:sp>
      <p:sp>
        <p:nvSpPr>
          <p:cNvPr id="72" name="Google Shape;72;p61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61"/>
          <p:cNvSpPr txBox="1">
            <a:spLocks noGrp="1"/>
          </p:cNvSpPr>
          <p:nvPr>
            <p:ph type="title"/>
          </p:nvPr>
        </p:nvSpPr>
        <p:spPr>
          <a:xfrm>
            <a:off x="609600" y="681817"/>
            <a:ext cx="10251017" cy="713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4_Default">
  <p:cSld name="4_Defaul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63" descr="white Hello LED sign"/>
          <p:cNvPicPr preferRelativeResize="0"/>
          <p:nvPr/>
        </p:nvPicPr>
        <p:blipFill rotWithShape="1">
          <a:blip r:embed="rId2">
            <a:alphaModFix/>
          </a:blip>
          <a:srcRect l="35742"/>
          <a:stretch/>
        </p:blipFill>
        <p:spPr>
          <a:xfrm>
            <a:off x="1" y="0"/>
            <a:ext cx="66075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63"/>
          <p:cNvSpPr/>
          <p:nvPr/>
        </p:nvSpPr>
        <p:spPr>
          <a:xfrm>
            <a:off x="-1" y="-1"/>
            <a:ext cx="6607511" cy="6858001"/>
          </a:xfrm>
          <a:prstGeom prst="rect">
            <a:avLst/>
          </a:prstGeom>
          <a:solidFill>
            <a:srgbClr val="4CA0FF">
              <a:alpha val="2000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77"/>
              <a:buFont typeface="Helvetica Neue Light"/>
              <a:buNone/>
            </a:pPr>
            <a:endParaRPr sz="1777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77" name="Google Shape;77;p63" descr="Google Shape;1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92883" y="6326717"/>
            <a:ext cx="1331384" cy="43815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63"/>
          <p:cNvSpPr txBox="1"/>
          <p:nvPr/>
        </p:nvSpPr>
        <p:spPr>
          <a:xfrm>
            <a:off x="63500" y="130484"/>
            <a:ext cx="2292469" cy="37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Georgia"/>
              <a:buNone/>
            </a:pPr>
            <a:r>
              <a:rPr lang="en-US" sz="800" b="0" i="1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Marketing Advisory, Strategy and Analytics</a:t>
            </a:r>
            <a:endParaRPr/>
          </a:p>
        </p:txBody>
      </p:sp>
      <p:sp>
        <p:nvSpPr>
          <p:cNvPr id="79" name="Google Shape;79;p63"/>
          <p:cNvSpPr/>
          <p:nvPr/>
        </p:nvSpPr>
        <p:spPr>
          <a:xfrm>
            <a:off x="7122583" y="2652531"/>
            <a:ext cx="4755739" cy="3498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Asia Pacific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Level 7 550 Bourke St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Melbourne  VIC  3000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AUSTRALIA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+ 61 3 9614 3000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</a:pPr>
            <a:endParaRPr sz="16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rPr lang="en-US" sz="16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North America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rPr lang="en-US" sz="16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Level 5 400 Madison Av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rPr lang="en-US" sz="16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New York  NY  10017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rPr lang="en-US" sz="16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rPr lang="en-US" sz="16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+1 929 239 3080</a:t>
            </a:r>
            <a:br>
              <a:rPr lang="en-US" sz="16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1600" b="0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www.forethought.com.au</a:t>
            </a:r>
            <a:endParaRPr/>
          </a:p>
        </p:txBody>
      </p:sp>
      <p:sp>
        <p:nvSpPr>
          <p:cNvPr id="80" name="Google Shape;80;p63"/>
          <p:cNvSpPr/>
          <p:nvPr/>
        </p:nvSpPr>
        <p:spPr>
          <a:xfrm>
            <a:off x="7128161" y="1461186"/>
            <a:ext cx="3861955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33"/>
              <a:buFont typeface="Helvetica Neue Light"/>
              <a:buNone/>
            </a:pPr>
            <a:r>
              <a:rPr lang="en-US" sz="5333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Contact Us</a:t>
            </a:r>
            <a:endParaRPr sz="5333" b="0" i="0" u="none" strike="noStrike" cap="non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1" name="Google Shape;81;p63"/>
          <p:cNvSpPr txBox="1"/>
          <p:nvPr/>
        </p:nvSpPr>
        <p:spPr>
          <a:xfrm>
            <a:off x="10424583" y="87432"/>
            <a:ext cx="1670051" cy="1614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Brand Strategy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Creative Efficacy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Customer­ Experience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Offer Optimisation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Engagement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Analytics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Helvetica Neue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B2B</a:t>
            </a:r>
            <a:endParaRPr/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285"/>
              </a:buClr>
              <a:buSzPts val="800"/>
              <a:buFont typeface="Helvetica Neue Light"/>
              <a:buNone/>
            </a:pPr>
            <a:endParaRPr sz="800" b="0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Default" type="tx">
  <p:cSld name="TITLE_AND_BOD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6"/>
          <p:cNvSpPr txBox="1">
            <a:spLocks noGrp="1"/>
          </p:cNvSpPr>
          <p:nvPr>
            <p:ph type="title"/>
          </p:nvPr>
        </p:nvSpPr>
        <p:spPr>
          <a:xfrm>
            <a:off x="5793317" y="774700"/>
            <a:ext cx="5427135" cy="82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 Light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66"/>
          <p:cNvSpPr txBox="1">
            <a:spLocks noGrp="1"/>
          </p:cNvSpPr>
          <p:nvPr>
            <p:ph type="body" idx="1"/>
          </p:nvPr>
        </p:nvSpPr>
        <p:spPr>
          <a:xfrm>
            <a:off x="5793317" y="1921933"/>
            <a:ext cx="5427135" cy="4540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46156A"/>
              </a:buClr>
              <a:buSzPts val="1000"/>
              <a:buChar char="○"/>
              <a:defRPr>
                <a:solidFill>
                  <a:schemeClr val="lt1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46156A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46156A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46156A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46156A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6pPr>
            <a:lvl7pPr marL="3200400" lvl="6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8pPr>
            <a:lvl9pPr marL="4114800" lvl="8" indent="-292100" algn="l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1000"/>
              <a:buChar char="●"/>
              <a:defRPr/>
            </a:lvl9pPr>
          </a:lstStyle>
          <a:p>
            <a:endParaRPr/>
          </a:p>
        </p:txBody>
      </p:sp>
      <p:sp>
        <p:nvSpPr>
          <p:cNvPr id="85" name="Google Shape;85;p66"/>
          <p:cNvSpPr txBox="1"/>
          <p:nvPr/>
        </p:nvSpPr>
        <p:spPr>
          <a:xfrm>
            <a:off x="63500" y="130483"/>
            <a:ext cx="2292469" cy="37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Georgia"/>
              <a:buNone/>
            </a:pPr>
            <a:r>
              <a:rPr lang="en-US" sz="800" b="0" i="1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Marketing Advisory, Strategy and Analytics</a:t>
            </a:r>
            <a:endParaRPr/>
          </a:p>
        </p:txBody>
      </p:sp>
      <p:pic>
        <p:nvPicPr>
          <p:cNvPr id="86" name="Google Shape;86;p66" descr="Google Shape;13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92883" y="6326717"/>
            <a:ext cx="1331384" cy="438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3047" y="6436365"/>
            <a:ext cx="955573" cy="281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66" descr="Monash University Halls of Residence — Hayball"/>
          <p:cNvPicPr preferRelativeResize="0"/>
          <p:nvPr/>
        </p:nvPicPr>
        <p:blipFill rotWithShape="1">
          <a:blip r:embed="rId4">
            <a:alphaModFix/>
          </a:blip>
          <a:srcRect l="13903" t="3882" r="32884"/>
          <a:stretch/>
        </p:blipFill>
        <p:spPr>
          <a:xfrm>
            <a:off x="0" y="646722"/>
            <a:ext cx="4614334" cy="621127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66"/>
          <p:cNvSpPr/>
          <p:nvPr/>
        </p:nvSpPr>
        <p:spPr>
          <a:xfrm>
            <a:off x="0" y="646722"/>
            <a:ext cx="4614334" cy="6206068"/>
          </a:xfrm>
          <a:prstGeom prst="rect">
            <a:avLst/>
          </a:prstGeom>
          <a:solidFill>
            <a:srgbClr val="4CA0FF">
              <a:alpha val="2000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77"/>
              <a:buFont typeface="Helvetica Neue Light"/>
              <a:buNone/>
            </a:pPr>
            <a:endParaRPr sz="1777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6"/>
          <p:cNvSpPr txBox="1"/>
          <p:nvPr/>
        </p:nvSpPr>
        <p:spPr>
          <a:xfrm>
            <a:off x="63500" y="130483"/>
            <a:ext cx="2292469" cy="37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285"/>
              </a:buClr>
              <a:buSzPts val="800"/>
              <a:buFont typeface="Georgia"/>
              <a:buNone/>
            </a:pPr>
            <a:r>
              <a:rPr lang="en-US" sz="800" b="0" i="1" u="none" strike="noStrike" cap="none">
                <a:solidFill>
                  <a:srgbClr val="808285"/>
                </a:solidFill>
                <a:latin typeface="Georgia"/>
                <a:ea typeface="Georgia"/>
                <a:cs typeface="Georgia"/>
                <a:sym typeface="Georgia"/>
              </a:rPr>
              <a:t>Marketing Advisory, Strategy and Analytics</a:t>
            </a:r>
            <a:endParaRPr/>
          </a:p>
        </p:txBody>
      </p:sp>
      <p:sp>
        <p:nvSpPr>
          <p:cNvPr id="7" name="Google Shape;7;p56"/>
          <p:cNvSpPr txBox="1">
            <a:spLocks noGrp="1"/>
          </p:cNvSpPr>
          <p:nvPr>
            <p:ph type="title"/>
          </p:nvPr>
        </p:nvSpPr>
        <p:spPr>
          <a:xfrm>
            <a:off x="609600" y="737205"/>
            <a:ext cx="10251017" cy="713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8" name="Google Shape;8;p5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marR="0" lvl="0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9" name="Google Shape;9;p56"/>
          <p:cNvSpPr txBox="1"/>
          <p:nvPr/>
        </p:nvSpPr>
        <p:spPr>
          <a:xfrm>
            <a:off x="63500" y="6364310"/>
            <a:ext cx="416097" cy="400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BDBD"/>
              </a:buClr>
              <a:buSzPts val="1000"/>
              <a:buFont typeface="Helvetica Neue"/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BDBDB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sz="933" b="0" i="0" u="none" strike="noStrike" cap="none">
              <a:solidFill>
                <a:srgbClr val="BDBDB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56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pic>
        <p:nvPicPr>
          <p:cNvPr id="11" name="Google Shape;11;p56" descr="A picture containing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99055" y="6327912"/>
            <a:ext cx="1329816" cy="437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73047" y="6436365"/>
            <a:ext cx="955573" cy="28143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5"/>
          <p:cNvSpPr txBox="1"/>
          <p:nvPr/>
        </p:nvSpPr>
        <p:spPr>
          <a:xfrm>
            <a:off x="63500" y="130483"/>
            <a:ext cx="2292469" cy="37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285"/>
              </a:buClr>
              <a:buSzPts val="800"/>
              <a:buFont typeface="Georgia"/>
              <a:buNone/>
            </a:pPr>
            <a:r>
              <a:rPr lang="en-US" sz="800" b="0" i="1" u="none" strike="noStrike" cap="none">
                <a:solidFill>
                  <a:srgbClr val="808285"/>
                </a:solidFill>
                <a:latin typeface="Georgia"/>
                <a:ea typeface="Georgia"/>
                <a:cs typeface="Georgia"/>
                <a:sym typeface="Georgia"/>
              </a:rPr>
              <a:t>Marketing Advisory, Strategy and Analytics</a:t>
            </a:r>
            <a:endParaRPr/>
          </a:p>
        </p:txBody>
      </p:sp>
      <p:sp>
        <p:nvSpPr>
          <p:cNvPr id="25" name="Google Shape;25;p55"/>
          <p:cNvSpPr txBox="1">
            <a:spLocks noGrp="1"/>
          </p:cNvSpPr>
          <p:nvPr>
            <p:ph type="title"/>
          </p:nvPr>
        </p:nvSpPr>
        <p:spPr>
          <a:xfrm>
            <a:off x="609600" y="737205"/>
            <a:ext cx="10251017" cy="713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6" name="Google Shape;26;p5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marR="0" lvl="0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7" name="Google Shape;27;p55"/>
          <p:cNvSpPr txBox="1"/>
          <p:nvPr/>
        </p:nvSpPr>
        <p:spPr>
          <a:xfrm>
            <a:off x="63500" y="6364310"/>
            <a:ext cx="416097" cy="400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000"/>
              <a:buFont typeface="Helvetica Neue"/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46464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sz="933" b="0" i="0" u="none" strike="noStrike" cap="none">
              <a:solidFill>
                <a:srgbClr val="46464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Google Shape;28;p55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pic>
        <p:nvPicPr>
          <p:cNvPr id="29" name="Google Shape;29;p55" descr="A picture containing logo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799055" y="6327912"/>
            <a:ext cx="1329816" cy="437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55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773047" y="6436365"/>
            <a:ext cx="955573" cy="28143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6CAC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0" descr="Google Shape;13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792883" y="6326717"/>
            <a:ext cx="1331384" cy="43815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0"/>
          <p:cNvSpPr txBox="1"/>
          <p:nvPr/>
        </p:nvSpPr>
        <p:spPr>
          <a:xfrm>
            <a:off x="63500" y="130484"/>
            <a:ext cx="2292469" cy="37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Georgia"/>
              <a:buNone/>
            </a:pPr>
            <a:r>
              <a:rPr lang="en-US" sz="800" b="0" i="1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Marketing Advisory, Strategy and Analytics</a:t>
            </a:r>
            <a:endParaRPr/>
          </a:p>
        </p:txBody>
      </p:sp>
      <p:sp>
        <p:nvSpPr>
          <p:cNvPr id="65" name="Google Shape;65;p60"/>
          <p:cNvSpPr txBox="1">
            <a:spLocks noGrp="1"/>
          </p:cNvSpPr>
          <p:nvPr>
            <p:ph type="title"/>
          </p:nvPr>
        </p:nvSpPr>
        <p:spPr>
          <a:xfrm>
            <a:off x="609600" y="681817"/>
            <a:ext cx="10251017" cy="713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 Light"/>
              <a:buNone/>
              <a:defRPr sz="4000" b="0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66" name="Google Shape;66;p6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marR="0" lvl="0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■"/>
              <a:defRPr sz="12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2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○"/>
              <a:defRPr sz="12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2921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Char char="●"/>
              <a:defRPr sz="1333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67" name="Google Shape;67;p60"/>
          <p:cNvSpPr txBox="1"/>
          <p:nvPr/>
        </p:nvSpPr>
        <p:spPr>
          <a:xfrm>
            <a:off x="63500" y="6364310"/>
            <a:ext cx="416097" cy="400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3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60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3"/>
              <a:buFont typeface="Helvetica Neue Light"/>
              <a:buNone/>
              <a:defRPr sz="1333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pic>
        <p:nvPicPr>
          <p:cNvPr id="69" name="Google Shape;69;p6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773047" y="6436365"/>
            <a:ext cx="955573" cy="28143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"/>
          <p:cNvSpPr txBox="1">
            <a:spLocks noGrp="1"/>
          </p:cNvSpPr>
          <p:nvPr>
            <p:ph type="title"/>
          </p:nvPr>
        </p:nvSpPr>
        <p:spPr>
          <a:xfrm>
            <a:off x="5334000" y="1694571"/>
            <a:ext cx="5943600" cy="147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6CAC"/>
              </a:buClr>
              <a:buSzPts val="3200"/>
              <a:buFont typeface="Helvetica Neue Light"/>
              <a:buNone/>
            </a:pPr>
            <a:r>
              <a:rPr lang="en-US"/>
              <a:t>Social Media Analysis on Relationship of Facebook and Instagram Post-Comments</a:t>
            </a:r>
            <a:endParaRPr/>
          </a:p>
        </p:txBody>
      </p:sp>
      <p:sp>
        <p:nvSpPr>
          <p:cNvPr id="113" name="Google Shape;113;p1"/>
          <p:cNvSpPr txBox="1">
            <a:spLocks noGrp="1"/>
          </p:cNvSpPr>
          <p:nvPr>
            <p:ph type="body" idx="1"/>
          </p:nvPr>
        </p:nvSpPr>
        <p:spPr>
          <a:xfrm>
            <a:off x="5334000" y="3265725"/>
            <a:ext cx="5943600" cy="16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200">
                <a:solidFill>
                  <a:schemeClr val="accent2"/>
                </a:solidFill>
              </a:rPr>
              <a:t>ETC5543 Business analytics creative activity</a:t>
            </a:r>
            <a:endParaRPr sz="2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70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900" b="1">
                <a:solidFill>
                  <a:schemeClr val="accent2"/>
                </a:solidFill>
              </a:rPr>
              <a:t>Gui Gao 32723237</a:t>
            </a:r>
            <a:endParaRPr sz="1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900" b="1">
                <a:solidFill>
                  <a:schemeClr val="accent2"/>
                </a:solidFill>
              </a:rPr>
              <a:t>Chatpisut Makornkhan 32580231</a:t>
            </a:r>
            <a:endParaRPr sz="1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 b="1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chemeClr val="accent2"/>
                </a:solidFill>
              </a:rPr>
              <a:t>17 October 2023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6"/>
          <p:cNvSpPr txBox="1"/>
          <p:nvPr/>
        </p:nvSpPr>
        <p:spPr>
          <a:xfrm>
            <a:off x="332317" y="688995"/>
            <a:ext cx="11819460" cy="5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The Third Sprint Plan: Insights </a:t>
            </a: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Analysis and Report Preparation</a:t>
            </a:r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cxnSp>
        <p:nvCxnSpPr>
          <p:cNvPr id="217" name="Google Shape;217;p16"/>
          <p:cNvCxnSpPr>
            <a:endCxn id="218" idx="4"/>
          </p:cNvCxnSpPr>
          <p:nvPr/>
        </p:nvCxnSpPr>
        <p:spPr>
          <a:xfrm rot="10800000">
            <a:off x="1182789" y="2122364"/>
            <a:ext cx="2578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Google Shape;219;p16"/>
          <p:cNvCxnSpPr>
            <a:stCxn id="220" idx="0"/>
          </p:cNvCxnSpPr>
          <p:nvPr/>
        </p:nvCxnSpPr>
        <p:spPr>
          <a:xfrm rot="10800000">
            <a:off x="3943017" y="2122333"/>
            <a:ext cx="1277400" cy="0"/>
          </a:xfrm>
          <a:prstGeom prst="straightConnector1">
            <a:avLst/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1" name="Google Shape;221;p16"/>
          <p:cNvSpPr/>
          <p:nvPr/>
        </p:nvSpPr>
        <p:spPr>
          <a:xfrm rot="-5400000">
            <a:off x="2349969" y="1986638"/>
            <a:ext cx="268500" cy="271500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8" name="Google Shape;218;p16"/>
          <p:cNvSpPr/>
          <p:nvPr/>
        </p:nvSpPr>
        <p:spPr>
          <a:xfrm rot="-5400000">
            <a:off x="913989" y="1986614"/>
            <a:ext cx="266100" cy="2715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0" name="Google Shape;220;p16"/>
          <p:cNvSpPr/>
          <p:nvPr/>
        </p:nvSpPr>
        <p:spPr>
          <a:xfrm rot="-5400000">
            <a:off x="5220717" y="1987783"/>
            <a:ext cx="268500" cy="269100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A27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2" name="Google Shape;222;p16"/>
          <p:cNvSpPr/>
          <p:nvPr/>
        </p:nvSpPr>
        <p:spPr>
          <a:xfrm rot="-5400000">
            <a:off x="3787125" y="1987814"/>
            <a:ext cx="266100" cy="2691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23" name="Google Shape;223;p16"/>
          <p:cNvCxnSpPr/>
          <p:nvPr/>
        </p:nvCxnSpPr>
        <p:spPr>
          <a:xfrm rot="10800000">
            <a:off x="3919413" y="2256638"/>
            <a:ext cx="1500" cy="4857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4" name="Google Shape;224;p16"/>
          <p:cNvSpPr txBox="1"/>
          <p:nvPr/>
        </p:nvSpPr>
        <p:spPr>
          <a:xfrm>
            <a:off x="524925" y="2933700"/>
            <a:ext cx="5760300" cy="24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Stories</a:t>
            </a:r>
            <a:endParaRPr sz="22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Packages initializing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Wrapping-up cleaning data and analysis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Processing insights and findings - through R Shiny app and openAI analysis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Presentation preparation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16"/>
          <p:cNvSpPr txBox="1"/>
          <p:nvPr/>
        </p:nvSpPr>
        <p:spPr>
          <a:xfrm>
            <a:off x="2702325" y="1346525"/>
            <a:ext cx="24357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7376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Insights Analysis and Report Preparation</a:t>
            </a:r>
            <a:endParaRPr sz="1500" b="1">
              <a:solidFill>
                <a:srgbClr val="07376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6" name="Google Shape;226;p16"/>
          <p:cNvSpPr txBox="1"/>
          <p:nvPr/>
        </p:nvSpPr>
        <p:spPr>
          <a:xfrm>
            <a:off x="6579025" y="1755125"/>
            <a:ext cx="4322400" cy="19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Definition of Done</a:t>
            </a:r>
            <a:endParaRPr sz="22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b="1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OpenAI – prompt engineering, </a:t>
            </a:r>
            <a:br>
              <a:rPr lang="en-US" sz="1800" b="1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b="1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Refining the ideas, Exploratory Analysis objectives</a:t>
            </a:r>
            <a:endParaRPr sz="1800" b="1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R Shiny application integration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16"/>
          <p:cNvSpPr txBox="1"/>
          <p:nvPr/>
        </p:nvSpPr>
        <p:spPr>
          <a:xfrm>
            <a:off x="6579025" y="3876425"/>
            <a:ext cx="4322400" cy="20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Learning Outcomes</a:t>
            </a:r>
            <a:endParaRPr sz="22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b="1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Access to openAI package in coding languages (R and Python)</a:t>
            </a:r>
            <a:endParaRPr sz="1800" b="1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Package builder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Insights incorporating in R Shiny app  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9"/>
          <p:cNvSpPr txBox="1"/>
          <p:nvPr/>
        </p:nvSpPr>
        <p:spPr>
          <a:xfrm>
            <a:off x="332317" y="688995"/>
            <a:ext cx="11819460" cy="5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The Fourth Sprint Plan: Project Wrap-</a:t>
            </a: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Up</a:t>
            </a:r>
            <a:endParaRPr/>
          </a:p>
        </p:txBody>
      </p:sp>
      <p:sp>
        <p:nvSpPr>
          <p:cNvPr id="233" name="Google Shape;233;p19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cxnSp>
        <p:nvCxnSpPr>
          <p:cNvPr id="234" name="Google Shape;234;p19"/>
          <p:cNvCxnSpPr>
            <a:endCxn id="235" idx="4"/>
          </p:cNvCxnSpPr>
          <p:nvPr/>
        </p:nvCxnSpPr>
        <p:spPr>
          <a:xfrm rot="10800000">
            <a:off x="1182789" y="2122364"/>
            <a:ext cx="2578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6" name="Google Shape;236;p19"/>
          <p:cNvCxnSpPr>
            <a:stCxn id="237" idx="0"/>
          </p:cNvCxnSpPr>
          <p:nvPr/>
        </p:nvCxnSpPr>
        <p:spPr>
          <a:xfrm rot="10800000">
            <a:off x="3943017" y="2122333"/>
            <a:ext cx="1277400" cy="0"/>
          </a:xfrm>
          <a:prstGeom prst="straightConnector1">
            <a:avLst/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8" name="Google Shape;238;p19"/>
          <p:cNvSpPr/>
          <p:nvPr/>
        </p:nvSpPr>
        <p:spPr>
          <a:xfrm rot="-5400000">
            <a:off x="2349969" y="1986638"/>
            <a:ext cx="268500" cy="271500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5" name="Google Shape;235;p19"/>
          <p:cNvSpPr/>
          <p:nvPr/>
        </p:nvSpPr>
        <p:spPr>
          <a:xfrm rot="-5400000">
            <a:off x="913989" y="1986614"/>
            <a:ext cx="266100" cy="2715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7" name="Google Shape;237;p19"/>
          <p:cNvSpPr/>
          <p:nvPr/>
        </p:nvSpPr>
        <p:spPr>
          <a:xfrm rot="-5400000">
            <a:off x="5220717" y="1987783"/>
            <a:ext cx="268500" cy="2691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A27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9" name="Google Shape;239;p19"/>
          <p:cNvSpPr/>
          <p:nvPr/>
        </p:nvSpPr>
        <p:spPr>
          <a:xfrm rot="-5400000">
            <a:off x="3787125" y="1987814"/>
            <a:ext cx="266100" cy="269100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40" name="Google Shape;240;p19"/>
          <p:cNvCxnSpPr/>
          <p:nvPr/>
        </p:nvCxnSpPr>
        <p:spPr>
          <a:xfrm rot="10800000">
            <a:off x="5354213" y="2255413"/>
            <a:ext cx="1500" cy="4857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1" name="Google Shape;241;p19"/>
          <p:cNvSpPr txBox="1"/>
          <p:nvPr/>
        </p:nvSpPr>
        <p:spPr>
          <a:xfrm>
            <a:off x="524925" y="2933700"/>
            <a:ext cx="5760300" cy="221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Stories</a:t>
            </a:r>
            <a:endParaRPr sz="22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 dirty="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Exploring on R Shiny and coding documentation</a:t>
            </a:r>
            <a:endParaRPr sz="1800" dirty="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dirty="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Completion of data cleaning and analysis</a:t>
            </a:r>
            <a:endParaRPr sz="1800" dirty="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dirty="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Consolidating R Shiny app and Insights</a:t>
            </a:r>
            <a:endParaRPr sz="1800" dirty="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dirty="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Cross-checking across prior Sprint Plan</a:t>
            </a:r>
            <a:endParaRPr sz="1800" dirty="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4389725" y="1346525"/>
            <a:ext cx="19305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7376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Package and Report Finalization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6655225" y="1755125"/>
            <a:ext cx="4322400" cy="1277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Definition of Done</a:t>
            </a:r>
            <a:endParaRPr sz="22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dirty="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Understanding of usage of R Shiny in organizational setting</a:t>
            </a:r>
            <a:endParaRPr sz="1800" dirty="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19"/>
          <p:cNvSpPr txBox="1"/>
          <p:nvPr/>
        </p:nvSpPr>
        <p:spPr>
          <a:xfrm>
            <a:off x="6655225" y="3312175"/>
            <a:ext cx="4802400" cy="245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Learning Outcomes</a:t>
            </a:r>
            <a:endParaRPr sz="22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dirty="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Efficiently produce R Shiny app through building block </a:t>
            </a: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dirty="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Alignment of findings and insights with initial objectives and goals</a:t>
            </a:r>
            <a:endParaRPr sz="1800" dirty="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dirty="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Packages documentation for internal usage</a:t>
            </a:r>
            <a:endParaRPr sz="1800" dirty="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2"/>
          <p:cNvSpPr txBox="1"/>
          <p:nvPr/>
        </p:nvSpPr>
        <p:spPr>
          <a:xfrm>
            <a:off x="384509" y="2828857"/>
            <a:ext cx="11422803" cy="118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en-US" sz="6000" b="1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Findings and Insights</a:t>
            </a:r>
            <a:endParaRPr sz="32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50" name="Google Shape;250;p22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8c0f139bd0_0_113"/>
          <p:cNvSpPr txBox="1">
            <a:spLocks noGrp="1"/>
          </p:cNvSpPr>
          <p:nvPr>
            <p:ph type="title"/>
          </p:nvPr>
        </p:nvSpPr>
        <p:spPr>
          <a:xfrm>
            <a:off x="970500" y="3072305"/>
            <a:ext cx="10251000" cy="713400"/>
          </a:xfrm>
          <a:prstGeom prst="rect">
            <a:avLst/>
          </a:prstGeom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Social Media Analysis Tool: R Shiny App</a:t>
            </a:r>
            <a:endParaRPr sz="3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8c0f139bd0_0_11"/>
          <p:cNvSpPr txBox="1"/>
          <p:nvPr/>
        </p:nvSpPr>
        <p:spPr>
          <a:xfrm>
            <a:off x="332317" y="688995"/>
            <a:ext cx="118194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Exploratory </a:t>
            </a:r>
            <a:r>
              <a:rPr lang="en-US" sz="28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Findings: </a:t>
            </a: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The huge gap in likes number</a:t>
            </a:r>
            <a:endParaRPr/>
          </a:p>
        </p:txBody>
      </p:sp>
      <p:sp>
        <p:nvSpPr>
          <p:cNvPr id="261" name="Google Shape;261;g28c0f139bd0_0_11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pic>
        <p:nvPicPr>
          <p:cNvPr id="262" name="Google Shape;262;g28c0f139bd0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525" y="1517612"/>
            <a:ext cx="4684174" cy="447942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28c0f139bd0_0_11"/>
          <p:cNvSpPr txBox="1"/>
          <p:nvPr/>
        </p:nvSpPr>
        <p:spPr>
          <a:xfrm>
            <a:off x="5372100" y="1974888"/>
            <a:ext cx="6108900" cy="29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0965" lvl="0" indent="-15811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900"/>
              <a:buFont typeface="Helvetica Neue"/>
              <a:buChar char="•"/>
            </a:pPr>
            <a:r>
              <a:rPr lang="en-US" sz="1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Instagram post by Optus has garnered over 330,000 likes number</a:t>
            </a:r>
            <a:endParaRPr sz="19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811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Optus </a:t>
            </a:r>
            <a:r>
              <a:rPr lang="en-US" sz="19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collaborated with</a:t>
            </a:r>
            <a:r>
              <a:rPr lang="en-US" sz="1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Daniel Ricciardo to publish this post</a:t>
            </a:r>
            <a:endParaRPr sz="19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811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Daniel is a famous Australian racing driver and has around 900,000 fans</a:t>
            </a:r>
            <a:endParaRPr sz="19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811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Celebrity effect</a:t>
            </a:r>
            <a:endParaRPr sz="19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4de169ac9c_0_0"/>
          <p:cNvSpPr txBox="1"/>
          <p:nvPr/>
        </p:nvSpPr>
        <p:spPr>
          <a:xfrm>
            <a:off x="332317" y="688995"/>
            <a:ext cx="118194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NLP </a:t>
            </a:r>
            <a:r>
              <a:rPr lang="en-US" sz="28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Findings: </a:t>
            </a: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Social Media Overview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endParaRPr sz="2800" b="1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9" name="Google Shape;269;g24de169ac9c_0_0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sp>
        <p:nvSpPr>
          <p:cNvPr id="270" name="Google Shape;270;g24de169ac9c_0_0"/>
          <p:cNvSpPr txBox="1"/>
          <p:nvPr/>
        </p:nvSpPr>
        <p:spPr>
          <a:xfrm>
            <a:off x="5864475" y="2011500"/>
            <a:ext cx="6095700" cy="3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Previous findings would only give observational analysis based on simple sentiment analysis</a:t>
            </a:r>
            <a:endParaRPr sz="18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help of NLP, </a:t>
            </a:r>
            <a:r>
              <a:rPr lang="en-US" sz="18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incorporating appropriate prompt in </a:t>
            </a:r>
            <a:r>
              <a:rPr lang="en-US" sz="18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openAI</a:t>
            </a:r>
            <a:r>
              <a:rPr lang="en-US" sz="18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completion function</a:t>
            </a: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themes (post) and drivers (comment) can be meaningfully detected</a:t>
            </a:r>
            <a:endParaRPr sz="18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Themes allow further analysis linkage with comments to find consumer driver later on</a:t>
            </a:r>
            <a:endParaRPr sz="18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Understand how </a:t>
            </a:r>
            <a:r>
              <a:rPr lang="en-US" sz="18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brand engage with consumer</a:t>
            </a: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through themes and post style - analyze performance</a:t>
            </a:r>
            <a:endParaRPr sz="18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1" name="Google Shape;271;g24de169ac9c_0_0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125" y="2011500"/>
            <a:ext cx="5262687" cy="325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4deb7d2037_0_8"/>
          <p:cNvSpPr txBox="1"/>
          <p:nvPr/>
        </p:nvSpPr>
        <p:spPr>
          <a:xfrm>
            <a:off x="332317" y="688995"/>
            <a:ext cx="118194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NLP </a:t>
            </a:r>
            <a:r>
              <a:rPr lang="en-US" sz="28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Findings: </a:t>
            </a: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Social Media Overview (Cont.)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endParaRPr sz="2800" b="1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7" name="Google Shape;277;g24deb7d2037_0_8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sp>
        <p:nvSpPr>
          <p:cNvPr id="278" name="Google Shape;278;g24deb7d2037_0_8"/>
          <p:cNvSpPr txBox="1"/>
          <p:nvPr/>
        </p:nvSpPr>
        <p:spPr>
          <a:xfrm>
            <a:off x="7859250" y="2279300"/>
            <a:ext cx="4038000" cy="31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find Optus Instagram Post themes, create completion function in openai package is used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following prompt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First prompt for themes detection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Second prompt for themes classification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9" name="Google Shape;279;g24deb7d2037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250" y="1347625"/>
            <a:ext cx="7180650" cy="144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24deb7d2037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0351" y="2873350"/>
            <a:ext cx="5626445" cy="342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8fb421e528_0_1"/>
          <p:cNvSpPr txBox="1"/>
          <p:nvPr/>
        </p:nvSpPr>
        <p:spPr>
          <a:xfrm>
            <a:off x="332317" y="688995"/>
            <a:ext cx="118194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NLP </a:t>
            </a:r>
            <a:r>
              <a:rPr lang="en-US" sz="28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Findings: </a:t>
            </a: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Social Media Overview (Cont.)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endParaRPr sz="2800" b="1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3" name="Google Shape;293;g28fb421e528_0_1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sp>
        <p:nvSpPr>
          <p:cNvPr id="294" name="Google Shape;294;g28fb421e528_0_1"/>
          <p:cNvSpPr txBox="1"/>
          <p:nvPr/>
        </p:nvSpPr>
        <p:spPr>
          <a:xfrm>
            <a:off x="6095993" y="2064228"/>
            <a:ext cx="5849700" cy="3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Note:</a:t>
            </a: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Each brand has its own different description and number of themes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Help </a:t>
            </a:r>
            <a:r>
              <a:rPr lang="en-US" sz="18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identify highly engaged post</a:t>
            </a: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- its theme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Understanding </a:t>
            </a:r>
            <a:r>
              <a:rPr lang="en-US" sz="18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relationship of engagement</a:t>
            </a: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through like and share number of well-perform posts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Gain better understanding and </a:t>
            </a:r>
            <a:r>
              <a:rPr lang="en-US" sz="18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insights from consumer through their comments via drivers</a:t>
            </a:r>
            <a:endParaRPr sz="18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5" name="Google Shape;295;g28fb421e528_0_1"/>
          <p:cNvSpPr txBox="1"/>
          <p:nvPr/>
        </p:nvSpPr>
        <p:spPr>
          <a:xfrm>
            <a:off x="1381425" y="1296300"/>
            <a:ext cx="36546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100965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1">
                <a:solidFill>
                  <a:srgbClr val="00AA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Optus Instagram Post Themes</a:t>
            </a:r>
            <a:endParaRPr sz="1600" b="1">
              <a:solidFill>
                <a:srgbClr val="00AAA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6" name="Google Shape;296;g28fb421e528_0_1"/>
          <p:cNvSpPr txBox="1"/>
          <p:nvPr/>
        </p:nvSpPr>
        <p:spPr>
          <a:xfrm>
            <a:off x="484725" y="1821725"/>
            <a:ext cx="5297400" cy="4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00965" marR="0" lvl="0" indent="-120015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en-US" sz="1300" b="1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Theme 1: </a:t>
            </a:r>
            <a:r>
              <a:rPr lang="en-US" b="1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Support for Ambassadors and Athletes</a:t>
            </a:r>
            <a:endParaRPr b="1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None/>
            </a:pPr>
            <a:r>
              <a:rPr lang="en-US" sz="13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Description</a:t>
            </a:r>
            <a:r>
              <a:rPr lang="en-US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>
                <a:solidFill>
                  <a:schemeClr val="dk1"/>
                </a:solidFill>
              </a:rPr>
              <a:t>This theme focuses on posts that express support and well wishes for </a:t>
            </a:r>
            <a:r>
              <a:rPr lang="en-US" b="1">
                <a:solidFill>
                  <a:schemeClr val="dk1"/>
                </a:solidFill>
              </a:rPr>
              <a:t>Optus ambassadors and athletes, particularly ahead of important events or competitions</a:t>
            </a:r>
            <a:r>
              <a:rPr lang="en-US">
                <a:solidFill>
                  <a:schemeClr val="dk1"/>
                </a:solidFill>
              </a:rPr>
              <a:t>.</a:t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marR="0" lvl="0" indent="-120015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en-US" sz="1300" b="1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Theme 2: </a:t>
            </a:r>
            <a:r>
              <a:rPr lang="en-US" b="1">
                <a:solidFill>
                  <a:schemeClr val="dk1"/>
                </a:solidFill>
              </a:rPr>
              <a:t> </a:t>
            </a:r>
            <a:r>
              <a:rPr lang="en-US" b="1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Pride and LGBTQIA+ Support</a:t>
            </a:r>
            <a:endParaRPr sz="1300" b="1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None/>
            </a:pPr>
            <a:r>
              <a:rPr lang="en-US" sz="13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Description</a:t>
            </a:r>
            <a:r>
              <a:rPr lang="en-US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>
                <a:solidFill>
                  <a:schemeClr val="dk1"/>
                </a:solidFill>
              </a:rPr>
              <a:t>This theme revolves around posts that celebrate diversity, inclusion, and </a:t>
            </a:r>
            <a:r>
              <a:rPr lang="en-US" b="1">
                <a:solidFill>
                  <a:schemeClr val="dk1"/>
                </a:solidFill>
              </a:rPr>
              <a:t>support for the LGBTQIA+ community</a:t>
            </a:r>
            <a:r>
              <a:rPr lang="en-US">
                <a:solidFill>
                  <a:schemeClr val="dk1"/>
                </a:solidFill>
              </a:rPr>
              <a:t>, particularly during events like Sydney WorldPride.</a:t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marR="0" lvl="0" indent="-120015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en-US" sz="1300" b="1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Theme 3: </a:t>
            </a:r>
            <a:r>
              <a:rPr lang="en-US" b="1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Partnership and Community Engagement</a:t>
            </a:r>
            <a:endParaRPr sz="1300" b="1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None/>
            </a:pPr>
            <a:r>
              <a:rPr lang="en-US" sz="13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Description</a:t>
            </a:r>
            <a:r>
              <a:rPr lang="en-US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>
                <a:solidFill>
                  <a:schemeClr val="dk1"/>
                </a:solidFill>
              </a:rPr>
              <a:t>This theme highlights posts that showcase Optus' </a:t>
            </a:r>
            <a:r>
              <a:rPr lang="en-US" b="1">
                <a:solidFill>
                  <a:schemeClr val="dk1"/>
                </a:solidFill>
              </a:rPr>
              <a:t>partnerships with various organizations and their involvement in community events</a:t>
            </a:r>
            <a:r>
              <a:rPr lang="en-US">
                <a:solidFill>
                  <a:schemeClr val="dk1"/>
                </a:solidFill>
              </a:rPr>
              <a:t> and initiatives.</a:t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marR="0" lvl="0" indent="-120015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en-US" sz="1300" b="1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Theme 4: </a:t>
            </a:r>
            <a:r>
              <a:rPr lang="en-US" b="1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Product and Service Promotions</a:t>
            </a:r>
            <a:endParaRPr sz="1300" b="1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None/>
            </a:pPr>
            <a:r>
              <a:rPr lang="en-US" sz="13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Description</a:t>
            </a:r>
            <a:r>
              <a:rPr lang="en-US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>
                <a:solidFill>
                  <a:schemeClr val="dk1"/>
                </a:solidFill>
              </a:rPr>
              <a:t>This theme focuses on posts that </a:t>
            </a:r>
            <a:r>
              <a:rPr lang="en-US" b="1">
                <a:solidFill>
                  <a:schemeClr val="dk1"/>
                </a:solidFill>
              </a:rPr>
              <a:t>promote Optus' products and services</a:t>
            </a:r>
            <a:r>
              <a:rPr lang="en-US">
                <a:solidFill>
                  <a:schemeClr val="dk1"/>
                </a:solidFill>
              </a:rPr>
              <a:t>, such as new phone models or 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special offers.</a:t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fb421e528_0_73"/>
          <p:cNvSpPr txBox="1"/>
          <p:nvPr/>
        </p:nvSpPr>
        <p:spPr>
          <a:xfrm>
            <a:off x="332317" y="688995"/>
            <a:ext cx="118194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NLP </a:t>
            </a:r>
            <a:r>
              <a:rPr lang="en-US" sz="28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Findings: </a:t>
            </a: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Social Media Overview (Cont.)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endParaRPr sz="2800" b="1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6" name="Google Shape;286;g28fb421e528_0_73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pic>
        <p:nvPicPr>
          <p:cNvPr id="287" name="Google Shape;287;g28fb421e528_0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4450" y="1946328"/>
            <a:ext cx="9303100" cy="296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"/>
          <p:cNvSpPr txBox="1"/>
          <p:nvPr/>
        </p:nvSpPr>
        <p:spPr>
          <a:xfrm>
            <a:off x="332317" y="688995"/>
            <a:ext cx="11819460" cy="5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NLP Findings: Social Media Post</a:t>
            </a:r>
            <a:endParaRPr/>
          </a:p>
        </p:txBody>
      </p:sp>
      <p:sp>
        <p:nvSpPr>
          <p:cNvPr id="302" name="Google Shape;302;p27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sp>
        <p:nvSpPr>
          <p:cNvPr id="303" name="Google Shape;303;p27"/>
          <p:cNvSpPr txBox="1"/>
          <p:nvPr/>
        </p:nvSpPr>
        <p:spPr>
          <a:xfrm>
            <a:off x="6705600" y="1416263"/>
            <a:ext cx="5035200" cy="23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example, previously mentioned Instagram post by Optus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can identify its performance comparatively among itselves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See which brand perform well under particular themes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04" name="Google Shape;3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525" y="1212800"/>
            <a:ext cx="2663900" cy="2632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7"/>
          <p:cNvSpPr txBox="1"/>
          <p:nvPr/>
        </p:nvSpPr>
        <p:spPr>
          <a:xfrm>
            <a:off x="2764025" y="2777525"/>
            <a:ext cx="36168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>
                <a:solidFill>
                  <a:schemeClr val="accent3"/>
                </a:solidFill>
              </a:rPr>
              <a:t>Theme 1: </a:t>
            </a:r>
            <a:br>
              <a:rPr lang="en-US" b="1">
                <a:solidFill>
                  <a:schemeClr val="accent3"/>
                </a:solidFill>
              </a:rPr>
            </a:br>
            <a:r>
              <a:rPr lang="en-US" b="1">
                <a:solidFill>
                  <a:schemeClr val="accent3"/>
                </a:solidFill>
              </a:rPr>
              <a:t>Support for Ambassadors and Athletes</a:t>
            </a:r>
            <a:endParaRPr b="1">
              <a:solidFill>
                <a:schemeClr val="accent3"/>
              </a:solidFill>
            </a:endParaRPr>
          </a:p>
        </p:txBody>
      </p:sp>
      <p:sp>
        <p:nvSpPr>
          <p:cNvPr id="306" name="Google Shape;306;p27"/>
          <p:cNvSpPr txBox="1"/>
          <p:nvPr/>
        </p:nvSpPr>
        <p:spPr>
          <a:xfrm>
            <a:off x="3072425" y="1415975"/>
            <a:ext cx="2984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Post Caption</a:t>
            </a:r>
            <a:r>
              <a:rPr lang="en-US"/>
              <a:t>: Not sure I'm a great sales rep. Appreciate @optus &amp; @fitzywippakate for letting me try</a:t>
            </a:r>
            <a:endParaRPr/>
          </a:p>
        </p:txBody>
      </p:sp>
      <p:sp>
        <p:nvSpPr>
          <p:cNvPr id="307" name="Google Shape;307;p27"/>
          <p:cNvSpPr/>
          <p:nvPr/>
        </p:nvSpPr>
        <p:spPr>
          <a:xfrm rot="5400000">
            <a:off x="4283533" y="2245483"/>
            <a:ext cx="577800" cy="5814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BBE5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308" name="Google Shape;308;p27"/>
          <p:cNvGraphicFramePr/>
          <p:nvPr/>
        </p:nvGraphicFramePr>
        <p:xfrm>
          <a:off x="1094313" y="4813175"/>
          <a:ext cx="2317200" cy="1493430"/>
        </p:xfrm>
        <a:graphic>
          <a:graphicData uri="http://schemas.openxmlformats.org/drawingml/2006/table">
            <a:tbl>
              <a:tblPr>
                <a:noFill/>
                <a:tableStyleId>{7400B64C-A16E-4A7F-9514-ADFE80241234}</a:tableStyleId>
              </a:tblPr>
              <a:tblGrid>
                <a:gridCol w="1557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Number of Post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26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Average number of Like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112.3</a:t>
                      </a:r>
                      <a:endParaRPr b="1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Average number of Comments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3.4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09" name="Google Shape;309;p27"/>
          <p:cNvSpPr txBox="1"/>
          <p:nvPr/>
        </p:nvSpPr>
        <p:spPr>
          <a:xfrm>
            <a:off x="1054125" y="3880600"/>
            <a:ext cx="26640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>
                <a:solidFill>
                  <a:schemeClr val="accent3"/>
                </a:solidFill>
              </a:rPr>
              <a:t>Theme 1 Performance</a:t>
            </a:r>
            <a:br>
              <a:rPr lang="en-US" b="1">
                <a:solidFill>
                  <a:schemeClr val="accent3"/>
                </a:solidFill>
              </a:rPr>
            </a:br>
            <a:r>
              <a:rPr lang="en-US" b="1">
                <a:solidFill>
                  <a:schemeClr val="accent3"/>
                </a:solidFill>
              </a:rPr>
              <a:t>Support for Ambassadors and Athletes</a:t>
            </a:r>
            <a:endParaRPr b="1">
              <a:solidFill>
                <a:schemeClr val="accent3"/>
              </a:solidFill>
            </a:endParaRPr>
          </a:p>
        </p:txBody>
      </p:sp>
      <p:graphicFrame>
        <p:nvGraphicFramePr>
          <p:cNvPr id="310" name="Google Shape;310;p27"/>
          <p:cNvGraphicFramePr/>
          <p:nvPr/>
        </p:nvGraphicFramePr>
        <p:xfrm>
          <a:off x="3738588" y="4812163"/>
          <a:ext cx="2317200" cy="1493430"/>
        </p:xfrm>
        <a:graphic>
          <a:graphicData uri="http://schemas.openxmlformats.org/drawingml/2006/table">
            <a:tbl>
              <a:tblPr>
                <a:noFill/>
                <a:tableStyleId>{7400B64C-A16E-4A7F-9514-ADFE80241234}</a:tableStyleId>
              </a:tblPr>
              <a:tblGrid>
                <a:gridCol w="1557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Number of Post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9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Average number of Like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73.6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Average number of Comments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0.8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11" name="Google Shape;311;p27"/>
          <p:cNvSpPr txBox="1"/>
          <p:nvPr/>
        </p:nvSpPr>
        <p:spPr>
          <a:xfrm>
            <a:off x="3088800" y="3879575"/>
            <a:ext cx="36168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>
                <a:solidFill>
                  <a:schemeClr val="accent3"/>
                </a:solidFill>
              </a:rPr>
              <a:t>Theme 2 Performance</a:t>
            </a:r>
            <a:br>
              <a:rPr lang="en-US" b="1">
                <a:solidFill>
                  <a:schemeClr val="accent3"/>
                </a:solidFill>
              </a:rPr>
            </a:br>
            <a:r>
              <a:rPr lang="en-US" b="1">
                <a:solidFill>
                  <a:schemeClr val="accent3"/>
                </a:solidFill>
              </a:rPr>
              <a:t>Pride and LGBTQIA+ </a:t>
            </a:r>
            <a:br>
              <a:rPr lang="en-US" b="1">
                <a:solidFill>
                  <a:schemeClr val="accent3"/>
                </a:solidFill>
              </a:rPr>
            </a:br>
            <a:r>
              <a:rPr lang="en-US" b="1">
                <a:solidFill>
                  <a:schemeClr val="accent3"/>
                </a:solidFill>
              </a:rPr>
              <a:t>Support</a:t>
            </a:r>
            <a:endParaRPr b="1">
              <a:solidFill>
                <a:schemeClr val="accent3"/>
              </a:solidFill>
            </a:endParaRPr>
          </a:p>
        </p:txBody>
      </p:sp>
      <p:graphicFrame>
        <p:nvGraphicFramePr>
          <p:cNvPr id="312" name="Google Shape;312;p27"/>
          <p:cNvGraphicFramePr/>
          <p:nvPr/>
        </p:nvGraphicFramePr>
        <p:xfrm>
          <a:off x="6347913" y="4812150"/>
          <a:ext cx="2317200" cy="1493430"/>
        </p:xfrm>
        <a:graphic>
          <a:graphicData uri="http://schemas.openxmlformats.org/drawingml/2006/table">
            <a:tbl>
              <a:tblPr>
                <a:noFill/>
                <a:tableStyleId>{7400B64C-A16E-4A7F-9514-ADFE80241234}</a:tableStyleId>
              </a:tblPr>
              <a:tblGrid>
                <a:gridCol w="1557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Number of Post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17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Average number of Like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98.4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Average number of Comments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1.8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13" name="Google Shape;313;p27"/>
          <p:cNvSpPr txBox="1"/>
          <p:nvPr/>
        </p:nvSpPr>
        <p:spPr>
          <a:xfrm>
            <a:off x="5698125" y="3879563"/>
            <a:ext cx="36168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>
                <a:solidFill>
                  <a:schemeClr val="accent3"/>
                </a:solidFill>
              </a:rPr>
              <a:t>Theme 3 Performance</a:t>
            </a:r>
            <a:br>
              <a:rPr lang="en-US" b="1">
                <a:solidFill>
                  <a:schemeClr val="accent3"/>
                </a:solidFill>
              </a:rPr>
            </a:br>
            <a:r>
              <a:rPr lang="en-US" b="1">
                <a:solidFill>
                  <a:schemeClr val="accent3"/>
                </a:solidFill>
              </a:rPr>
              <a:t>Partnership and </a:t>
            </a:r>
            <a:br>
              <a:rPr lang="en-US" b="1">
                <a:solidFill>
                  <a:schemeClr val="accent3"/>
                </a:solidFill>
              </a:rPr>
            </a:br>
            <a:r>
              <a:rPr lang="en-US" b="1">
                <a:solidFill>
                  <a:schemeClr val="accent3"/>
                </a:solidFill>
              </a:rPr>
              <a:t>Community Engagement</a:t>
            </a:r>
            <a:endParaRPr b="1">
              <a:solidFill>
                <a:schemeClr val="accent3"/>
              </a:solidFill>
            </a:endParaRPr>
          </a:p>
        </p:txBody>
      </p:sp>
      <p:graphicFrame>
        <p:nvGraphicFramePr>
          <p:cNvPr id="314" name="Google Shape;314;p27"/>
          <p:cNvGraphicFramePr/>
          <p:nvPr/>
        </p:nvGraphicFramePr>
        <p:xfrm>
          <a:off x="8991588" y="4813175"/>
          <a:ext cx="2317200" cy="1493430"/>
        </p:xfrm>
        <a:graphic>
          <a:graphicData uri="http://schemas.openxmlformats.org/drawingml/2006/table">
            <a:tbl>
              <a:tblPr>
                <a:noFill/>
                <a:tableStyleId>{7400B64C-A16E-4A7F-9514-ADFE80241234}</a:tableStyleId>
              </a:tblPr>
              <a:tblGrid>
                <a:gridCol w="1557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Number of Post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14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Average number of Like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76.7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Average number of Comments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1.3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15" name="Google Shape;315;p27"/>
          <p:cNvSpPr txBox="1"/>
          <p:nvPr/>
        </p:nvSpPr>
        <p:spPr>
          <a:xfrm>
            <a:off x="8341800" y="3880588"/>
            <a:ext cx="36168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>
                <a:solidFill>
                  <a:schemeClr val="accent3"/>
                </a:solidFill>
              </a:rPr>
              <a:t>Theme 4 Performance</a:t>
            </a:r>
            <a:br>
              <a:rPr lang="en-US" b="1">
                <a:solidFill>
                  <a:schemeClr val="accent3"/>
                </a:solidFill>
              </a:rPr>
            </a:br>
            <a:r>
              <a:rPr lang="en-US" b="1">
                <a:solidFill>
                  <a:schemeClr val="accent3"/>
                </a:solidFill>
              </a:rPr>
              <a:t>Product and Service</a:t>
            </a:r>
            <a:br>
              <a:rPr lang="en-US" b="1">
                <a:solidFill>
                  <a:schemeClr val="accent3"/>
                </a:solidFill>
              </a:rPr>
            </a:br>
            <a:r>
              <a:rPr lang="en-US" b="1">
                <a:solidFill>
                  <a:schemeClr val="accent3"/>
                </a:solidFill>
              </a:rPr>
              <a:t>Promotions</a:t>
            </a:r>
            <a:endParaRPr b="1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"/>
          <p:cNvSpPr txBox="1"/>
          <p:nvPr/>
        </p:nvSpPr>
        <p:spPr>
          <a:xfrm>
            <a:off x="5220194" y="517670"/>
            <a:ext cx="4614333" cy="82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Helvetica Neue Light"/>
              <a:buNone/>
            </a:pPr>
            <a:r>
              <a:rPr lang="en-US" sz="3200" b="1" i="0" u="none" strike="noStrike" cap="non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Contents</a:t>
            </a:r>
            <a:endParaRPr b="1"/>
          </a:p>
        </p:txBody>
      </p:sp>
      <p:sp>
        <p:nvSpPr>
          <p:cNvPr id="119" name="Google Shape;119;p2"/>
          <p:cNvSpPr txBox="1"/>
          <p:nvPr/>
        </p:nvSpPr>
        <p:spPr>
          <a:xfrm>
            <a:off x="5220194" y="1429287"/>
            <a:ext cx="5564223" cy="4926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422910" marR="0" lvl="0" indent="-4229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Introduction</a:t>
            </a:r>
            <a:endParaRPr sz="2400" b="0" i="0" u="none" strike="noStrike" cap="non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32180" marR="0" lvl="1" indent="-42291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lphaLcPeriod"/>
            </a:pPr>
            <a:r>
              <a:rPr lang="en-US"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Project Scope and Motivation</a:t>
            </a:r>
            <a:endParaRPr/>
          </a:p>
          <a:p>
            <a:pPr marL="932180" marR="0" lvl="1" indent="-42291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lphaLcPeriod"/>
            </a:pPr>
            <a:r>
              <a:rPr lang="en-US"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Challenges</a:t>
            </a:r>
            <a:endParaRPr/>
          </a:p>
          <a:p>
            <a:pPr marL="932180" marR="0" lvl="1" indent="-42291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lphaLcPeriod"/>
            </a:pPr>
            <a:r>
              <a:rPr lang="en-US"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Main Goals</a:t>
            </a:r>
            <a:endParaRPr/>
          </a:p>
          <a:p>
            <a:pPr marL="422910" marR="0" lvl="0" indent="-42291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Project Journey</a:t>
            </a:r>
            <a:endParaRPr/>
          </a:p>
          <a:p>
            <a:pPr marL="932180" marR="0" lvl="1" indent="-42291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lphaLcPeriod"/>
            </a:pPr>
            <a:r>
              <a:rPr lang="en-US"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Sprint and Retrospective</a:t>
            </a:r>
            <a:endParaRPr/>
          </a:p>
          <a:p>
            <a:pPr marL="932180" marR="0" lvl="1" indent="-42291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lphaLcPeriod"/>
            </a:pPr>
            <a:r>
              <a:rPr lang="en-US"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Fortnight Journey</a:t>
            </a:r>
            <a:endParaRPr/>
          </a:p>
          <a:p>
            <a:pPr marL="422910" marR="0" lvl="0" indent="-42291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Findings and Insights</a:t>
            </a:r>
            <a:endParaRPr/>
          </a:p>
          <a:p>
            <a:pPr marL="932180" marR="0" lvl="1" indent="-42291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lphaLcPeriod"/>
            </a:pPr>
            <a:r>
              <a:rPr lang="en-US"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 Shiny Tool</a:t>
            </a:r>
            <a:endParaRPr/>
          </a:p>
          <a:p>
            <a:pPr marL="932180" marR="0" lvl="1" indent="-42291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lphaLcPeriod"/>
            </a:pPr>
            <a:r>
              <a:rPr lang="en-US"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Insights</a:t>
            </a:r>
            <a:endParaRPr/>
          </a:p>
          <a:p>
            <a:pPr marL="422910" marR="0" lvl="0" indent="-42291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Conclusion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4deb7d2037_0_52"/>
          <p:cNvSpPr txBox="1"/>
          <p:nvPr/>
        </p:nvSpPr>
        <p:spPr>
          <a:xfrm>
            <a:off x="332317" y="688995"/>
            <a:ext cx="118194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NLP Findings: Social Media Post (Cont.)</a:t>
            </a:r>
            <a:endParaRPr/>
          </a:p>
        </p:txBody>
      </p:sp>
      <p:sp>
        <p:nvSpPr>
          <p:cNvPr id="321" name="Google Shape;321;g24deb7d2037_0_52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pic>
        <p:nvPicPr>
          <p:cNvPr id="322" name="Google Shape;322;g24deb7d2037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738" y="1517587"/>
            <a:ext cx="11468526" cy="382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8fb421e528_0_18"/>
          <p:cNvSpPr txBox="1"/>
          <p:nvPr/>
        </p:nvSpPr>
        <p:spPr>
          <a:xfrm>
            <a:off x="332317" y="688995"/>
            <a:ext cx="118194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NLP Findings: Social Media Post (Cont.)</a:t>
            </a:r>
            <a:endParaRPr/>
          </a:p>
        </p:txBody>
      </p:sp>
      <p:sp>
        <p:nvSpPr>
          <p:cNvPr id="328" name="Google Shape;328;g28fb421e528_0_18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sp>
        <p:nvSpPr>
          <p:cNvPr id="329" name="Google Shape;329;g28fb421e528_0_18"/>
          <p:cNvSpPr txBox="1"/>
          <p:nvPr/>
        </p:nvSpPr>
        <p:spPr>
          <a:xfrm>
            <a:off x="6679025" y="1517600"/>
            <a:ext cx="5311500" cy="16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example, previously mentioned Instagram post by Optus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can identify its performance comparatively among itselves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0" name="Google Shape;330;g28fb421e528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525" y="1517600"/>
            <a:ext cx="2663900" cy="263237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g28fb421e528_0_18"/>
          <p:cNvSpPr txBox="1"/>
          <p:nvPr/>
        </p:nvSpPr>
        <p:spPr>
          <a:xfrm>
            <a:off x="2764025" y="3082325"/>
            <a:ext cx="36168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>
                <a:solidFill>
                  <a:schemeClr val="accent3"/>
                </a:solidFill>
              </a:rPr>
              <a:t>Theme 1: </a:t>
            </a:r>
            <a:br>
              <a:rPr lang="en-US" b="1">
                <a:solidFill>
                  <a:schemeClr val="accent3"/>
                </a:solidFill>
              </a:rPr>
            </a:br>
            <a:r>
              <a:rPr lang="en-US" b="1">
                <a:solidFill>
                  <a:schemeClr val="accent3"/>
                </a:solidFill>
              </a:rPr>
              <a:t>Support for Ambassadors and Athletes</a:t>
            </a:r>
            <a:endParaRPr b="1">
              <a:solidFill>
                <a:schemeClr val="accent3"/>
              </a:solidFill>
            </a:endParaRPr>
          </a:p>
        </p:txBody>
      </p:sp>
      <p:sp>
        <p:nvSpPr>
          <p:cNvPr id="332" name="Google Shape;332;g28fb421e528_0_18"/>
          <p:cNvSpPr txBox="1"/>
          <p:nvPr/>
        </p:nvSpPr>
        <p:spPr>
          <a:xfrm>
            <a:off x="3072425" y="1720775"/>
            <a:ext cx="2984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Post Caption</a:t>
            </a:r>
            <a:r>
              <a:rPr lang="en-US"/>
              <a:t>: Not sure I'm a great sales rep. Appreciate @optus &amp; @fitzywippakate for letting me try</a:t>
            </a:r>
            <a:endParaRPr/>
          </a:p>
        </p:txBody>
      </p:sp>
      <p:sp>
        <p:nvSpPr>
          <p:cNvPr id="333" name="Google Shape;333;g28fb421e528_0_18"/>
          <p:cNvSpPr/>
          <p:nvPr/>
        </p:nvSpPr>
        <p:spPr>
          <a:xfrm rot="5400000">
            <a:off x="4283533" y="2550283"/>
            <a:ext cx="577800" cy="5814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BBE5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4" name="Google Shape;334;g28fb421e528_0_18"/>
          <p:cNvSpPr txBox="1"/>
          <p:nvPr/>
        </p:nvSpPr>
        <p:spPr>
          <a:xfrm>
            <a:off x="7224275" y="3429004"/>
            <a:ext cx="4633500" cy="16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can see how well this collaboration post perform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Also, we can analyze its performance against other post within the same theme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335" name="Google Shape;335;g28fb421e528_0_18"/>
          <p:cNvGraphicFramePr/>
          <p:nvPr/>
        </p:nvGraphicFramePr>
        <p:xfrm>
          <a:off x="377738" y="4660775"/>
          <a:ext cx="3068775" cy="1401990"/>
        </p:xfrm>
        <a:graphic>
          <a:graphicData uri="http://schemas.openxmlformats.org/drawingml/2006/table">
            <a:tbl>
              <a:tblPr>
                <a:noFill/>
                <a:tableStyleId>{7400B64C-A16E-4A7F-9514-ADFE80241234}</a:tableStyleId>
              </a:tblPr>
              <a:tblGrid>
                <a:gridCol w="2425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3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Number of Post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26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Average number of Like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112.3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Average number of Comments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3.4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36" name="Google Shape;336;g28fb421e528_0_18"/>
          <p:cNvSpPr txBox="1"/>
          <p:nvPr/>
        </p:nvSpPr>
        <p:spPr>
          <a:xfrm>
            <a:off x="103725" y="4260563"/>
            <a:ext cx="361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>
                <a:solidFill>
                  <a:schemeClr val="accent3"/>
                </a:solidFill>
              </a:rPr>
              <a:t>Theme 1 Performance</a:t>
            </a:r>
            <a:endParaRPr b="1">
              <a:solidFill>
                <a:schemeClr val="accent3"/>
              </a:solidFill>
            </a:endParaRPr>
          </a:p>
        </p:txBody>
      </p:sp>
      <p:graphicFrame>
        <p:nvGraphicFramePr>
          <p:cNvPr id="337" name="Google Shape;337;g28fb421e528_0_18"/>
          <p:cNvGraphicFramePr/>
          <p:nvPr/>
        </p:nvGraphicFramePr>
        <p:xfrm>
          <a:off x="3720513" y="4926575"/>
          <a:ext cx="3229750" cy="870335"/>
        </p:xfrm>
        <a:graphic>
          <a:graphicData uri="http://schemas.openxmlformats.org/drawingml/2006/table">
            <a:tbl>
              <a:tblPr>
                <a:noFill/>
                <a:tableStyleId>{7400B64C-A16E-4A7F-9514-ADFE80241234}</a:tableStyleId>
              </a:tblPr>
              <a:tblGrid>
                <a:gridCol w="2069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9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Number of Like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331690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Number of Comments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39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38" name="Google Shape;338;g28fb421e528_0_18"/>
          <p:cNvSpPr txBox="1"/>
          <p:nvPr/>
        </p:nvSpPr>
        <p:spPr>
          <a:xfrm>
            <a:off x="3619662" y="4261588"/>
            <a:ext cx="361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>
                <a:solidFill>
                  <a:schemeClr val="accent3"/>
                </a:solidFill>
              </a:rPr>
              <a:t>Daniel’s Collab Post Performance</a:t>
            </a:r>
            <a:endParaRPr b="1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8fb421e528_0_39"/>
          <p:cNvSpPr txBox="1"/>
          <p:nvPr/>
        </p:nvSpPr>
        <p:spPr>
          <a:xfrm>
            <a:off x="332317" y="688995"/>
            <a:ext cx="118194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NLP Findings: Social Media Comment</a:t>
            </a:r>
            <a:endParaRPr/>
          </a:p>
        </p:txBody>
      </p:sp>
      <p:sp>
        <p:nvSpPr>
          <p:cNvPr id="344" name="Google Shape;344;g28fb421e528_0_39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pic>
        <p:nvPicPr>
          <p:cNvPr id="345" name="Google Shape;345;g28fb421e528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50" y="1636325"/>
            <a:ext cx="7663826" cy="4061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g28fb421e528_0_39"/>
          <p:cNvSpPr txBox="1"/>
          <p:nvPr/>
        </p:nvSpPr>
        <p:spPr>
          <a:xfrm>
            <a:off x="8324450" y="2562575"/>
            <a:ext cx="3597900" cy="16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Same can be done with comments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Adding extra prompt on each comment overall sentiment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8fb421e528_0_56"/>
          <p:cNvSpPr txBox="1"/>
          <p:nvPr/>
        </p:nvSpPr>
        <p:spPr>
          <a:xfrm>
            <a:off x="332317" y="688995"/>
            <a:ext cx="118194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NLP Findings: Social Media Comment (Cont)</a:t>
            </a:r>
            <a:endParaRPr/>
          </a:p>
        </p:txBody>
      </p:sp>
      <p:sp>
        <p:nvSpPr>
          <p:cNvPr id="352" name="Google Shape;352;g28fb421e528_0_56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sp>
        <p:nvSpPr>
          <p:cNvPr id="353" name="Google Shape;353;g28fb421e528_0_56"/>
          <p:cNvSpPr txBox="1"/>
          <p:nvPr/>
        </p:nvSpPr>
        <p:spPr>
          <a:xfrm>
            <a:off x="7294500" y="2700750"/>
            <a:ext cx="4527300" cy="18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Giving insights toward particular post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Checking post and brand health 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Fine tune post for brand to obtain preferred drivers from consumer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354" name="Google Shape;354;g28fb421e528_0_56"/>
          <p:cNvGraphicFramePr/>
          <p:nvPr/>
        </p:nvGraphicFramePr>
        <p:xfrm>
          <a:off x="2182188" y="2136425"/>
          <a:ext cx="3229750" cy="870335"/>
        </p:xfrm>
        <a:graphic>
          <a:graphicData uri="http://schemas.openxmlformats.org/drawingml/2006/table">
            <a:tbl>
              <a:tblPr>
                <a:noFill/>
                <a:tableStyleId>{7400B64C-A16E-4A7F-9514-ADFE80241234}</a:tableStyleId>
              </a:tblPr>
              <a:tblGrid>
                <a:gridCol w="2069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9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Number of Like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331690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Number of Comments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39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55" name="Google Shape;355;g28fb421e528_0_56"/>
          <p:cNvSpPr txBox="1"/>
          <p:nvPr/>
        </p:nvSpPr>
        <p:spPr>
          <a:xfrm>
            <a:off x="1988687" y="1736213"/>
            <a:ext cx="361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>
                <a:solidFill>
                  <a:schemeClr val="accent3"/>
                </a:solidFill>
              </a:rPr>
              <a:t>Daniel’s Collab Post Performance</a:t>
            </a:r>
            <a:endParaRPr b="1">
              <a:solidFill>
                <a:schemeClr val="accent3"/>
              </a:solidFill>
            </a:endParaRPr>
          </a:p>
        </p:txBody>
      </p:sp>
      <p:sp>
        <p:nvSpPr>
          <p:cNvPr id="356" name="Google Shape;356;g28fb421e528_0_56"/>
          <p:cNvSpPr/>
          <p:nvPr/>
        </p:nvSpPr>
        <p:spPr>
          <a:xfrm rot="5400000">
            <a:off x="3508172" y="3011725"/>
            <a:ext cx="577800" cy="76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BBE5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357" name="Google Shape;357;g28fb421e528_0_56"/>
          <p:cNvGraphicFramePr/>
          <p:nvPr/>
        </p:nvGraphicFramePr>
        <p:xfrm>
          <a:off x="1444538" y="4203575"/>
          <a:ext cx="1549375" cy="1266545"/>
        </p:xfrm>
        <a:graphic>
          <a:graphicData uri="http://schemas.openxmlformats.org/drawingml/2006/table">
            <a:tbl>
              <a:tblPr>
                <a:noFill/>
                <a:tableStyleId>{7400B64C-A16E-4A7F-9514-ADFE80241234}</a:tableStyleId>
              </a:tblPr>
              <a:tblGrid>
                <a:gridCol w="952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Positive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25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Neutral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12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Negative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58" name="Google Shape;358;g28fb421e528_0_56"/>
          <p:cNvSpPr txBox="1"/>
          <p:nvPr/>
        </p:nvSpPr>
        <p:spPr>
          <a:xfrm>
            <a:off x="1346238" y="3759775"/>
            <a:ext cx="174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>
                <a:solidFill>
                  <a:schemeClr val="accent3"/>
                </a:solidFill>
              </a:rPr>
              <a:t>Overall Sentiment</a:t>
            </a:r>
            <a:endParaRPr b="1">
              <a:solidFill>
                <a:schemeClr val="accent3"/>
              </a:solidFill>
            </a:endParaRPr>
          </a:p>
        </p:txBody>
      </p:sp>
      <p:graphicFrame>
        <p:nvGraphicFramePr>
          <p:cNvPr id="359" name="Google Shape;359;g28fb421e528_0_56"/>
          <p:cNvGraphicFramePr/>
          <p:nvPr/>
        </p:nvGraphicFramePr>
        <p:xfrm>
          <a:off x="3401388" y="4401675"/>
          <a:ext cx="3229750" cy="870335"/>
        </p:xfrm>
        <a:graphic>
          <a:graphicData uri="http://schemas.openxmlformats.org/drawingml/2006/table">
            <a:tbl>
              <a:tblPr>
                <a:noFill/>
                <a:tableStyleId>{7400B64C-A16E-4A7F-9514-ADFE80241234}</a:tableStyleId>
              </a:tblPr>
              <a:tblGrid>
                <a:gridCol w="244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Ricciardo’s Supportive Fans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29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Amusing and Entertaining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10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60" name="Google Shape;360;g28fb421e528_0_56"/>
          <p:cNvSpPr txBox="1"/>
          <p:nvPr/>
        </p:nvSpPr>
        <p:spPr>
          <a:xfrm>
            <a:off x="3128112" y="3759763"/>
            <a:ext cx="361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>
                <a:solidFill>
                  <a:schemeClr val="accent3"/>
                </a:solidFill>
              </a:rPr>
              <a:t>Comment Drivers</a:t>
            </a:r>
            <a:endParaRPr b="1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8"/>
          <p:cNvSpPr txBox="1"/>
          <p:nvPr/>
        </p:nvSpPr>
        <p:spPr>
          <a:xfrm>
            <a:off x="384509" y="2828857"/>
            <a:ext cx="11422803" cy="118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en-US" sz="6000" b="1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Conclusion</a:t>
            </a:r>
            <a:endParaRPr sz="3200" b="0" i="0" u="none" strike="noStrike" cap="non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66" name="Google Shape;366;p28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9"/>
          <p:cNvSpPr txBox="1">
            <a:spLocks noGrp="1"/>
          </p:cNvSpPr>
          <p:nvPr>
            <p:ph type="body" idx="1"/>
          </p:nvPr>
        </p:nvSpPr>
        <p:spPr>
          <a:xfrm>
            <a:off x="881750" y="2018600"/>
            <a:ext cx="10123800" cy="3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100965" lvl="0" indent="-152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To analyze deeper into whether different posts sentiment affect </a:t>
            </a:r>
            <a:br>
              <a:rPr lang="en-US" sz="2400">
                <a:solidFill>
                  <a:schemeClr val="dk1"/>
                </a:solidFill>
              </a:rPr>
            </a:br>
            <a:r>
              <a:rPr lang="en-US" sz="2400">
                <a:solidFill>
                  <a:schemeClr val="dk1"/>
                </a:solidFill>
              </a:rPr>
              <a:t>user comments</a:t>
            </a:r>
            <a:endParaRPr sz="2400">
              <a:solidFill>
                <a:schemeClr val="dk1"/>
              </a:solidFill>
            </a:endParaRPr>
          </a:p>
          <a:p>
            <a:pPr marL="100965" lvl="0" indent="-1524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To understand consumer drivers and reaction towards post themes </a:t>
            </a:r>
            <a:endParaRPr sz="2400">
              <a:solidFill>
                <a:schemeClr val="dk1"/>
              </a:solidFill>
            </a:endParaRPr>
          </a:p>
          <a:p>
            <a:pPr marL="100965" lvl="0" indent="-1524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To discuss with client on ROI for high value post investment</a:t>
            </a:r>
            <a:endParaRPr sz="2400">
              <a:solidFill>
                <a:schemeClr val="dk1"/>
              </a:solidFill>
            </a:endParaRPr>
          </a:p>
          <a:p>
            <a:pPr marL="100965" lvl="0" indent="-15240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To identify next steps and recommendations for brand following their post patterns and enhance their themes and engagement performance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372" name="Google Shape;372;p29"/>
          <p:cNvSpPr txBox="1"/>
          <p:nvPr/>
        </p:nvSpPr>
        <p:spPr>
          <a:xfrm>
            <a:off x="196619" y="1116968"/>
            <a:ext cx="11422803" cy="831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Helvetica Neue Light"/>
              <a:buNone/>
            </a:pPr>
            <a:r>
              <a:rPr lang="en-US" sz="44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Next steps…</a:t>
            </a:r>
            <a:endParaRPr sz="32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3" name="Google Shape;373;p29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0"/>
          <p:cNvSpPr txBox="1"/>
          <p:nvPr/>
        </p:nvSpPr>
        <p:spPr>
          <a:xfrm>
            <a:off x="384509" y="2828857"/>
            <a:ext cx="11422803" cy="118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en-US" sz="6000" b="1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</a:t>
            </a:r>
            <a:endParaRPr sz="32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9" name="Google Shape;379;p30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8d2381d30d_1_0"/>
          <p:cNvSpPr txBox="1">
            <a:spLocks noGrp="1"/>
          </p:cNvSpPr>
          <p:nvPr>
            <p:ph type="body" idx="1"/>
          </p:nvPr>
        </p:nvSpPr>
        <p:spPr>
          <a:xfrm>
            <a:off x="605425" y="1948875"/>
            <a:ext cx="51372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accent1"/>
                </a:solidFill>
              </a:rPr>
              <a:t>R Packages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ggplot2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DT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ggplot2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ggraph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igraph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lubridate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mice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openai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openxlsx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plotly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readxl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385" name="Google Shape;385;g28d2381d30d_1_0"/>
          <p:cNvSpPr txBox="1"/>
          <p:nvPr/>
        </p:nvSpPr>
        <p:spPr>
          <a:xfrm>
            <a:off x="196619" y="1116968"/>
            <a:ext cx="11422800" cy="8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Helvetica Neue Light"/>
              <a:buNone/>
            </a:pPr>
            <a:r>
              <a:rPr lang="en-US" sz="44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Acknowledgement</a:t>
            </a:r>
            <a:endParaRPr sz="32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6" name="Google Shape;386;g28d2381d30d_1_0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sp>
        <p:nvSpPr>
          <p:cNvPr id="387" name="Google Shape;387;g28d2381d30d_1_0"/>
          <p:cNvSpPr txBox="1"/>
          <p:nvPr/>
        </p:nvSpPr>
        <p:spPr>
          <a:xfrm>
            <a:off x="2524650" y="21283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g28d2381d30d_1_0"/>
          <p:cNvSpPr txBox="1">
            <a:spLocks noGrp="1"/>
          </p:cNvSpPr>
          <p:nvPr>
            <p:ph type="body" idx="1"/>
          </p:nvPr>
        </p:nvSpPr>
        <p:spPr>
          <a:xfrm>
            <a:off x="6008075" y="2039375"/>
            <a:ext cx="51372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reshape2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rintrojs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shiny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shinyBS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shinydashboard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shinyjs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shinyWidgets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stopwords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stringr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tidygrap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tidytext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webr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wordcloud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US" sz="1600">
                <a:solidFill>
                  <a:schemeClr val="dk1"/>
                </a:solidFill>
              </a:rPr>
              <a:t>wordcloud2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8fb421e528_0_13"/>
          <p:cNvSpPr txBox="1"/>
          <p:nvPr/>
        </p:nvSpPr>
        <p:spPr>
          <a:xfrm>
            <a:off x="384509" y="2828857"/>
            <a:ext cx="11422800" cy="11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en-US" sz="6000" b="1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Q&amp;A</a:t>
            </a:r>
            <a:endParaRPr sz="32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4" name="Google Shape;394;g28fb421e528_0_13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"/>
          <p:cNvSpPr txBox="1"/>
          <p:nvPr/>
        </p:nvSpPr>
        <p:spPr>
          <a:xfrm>
            <a:off x="384509" y="2828857"/>
            <a:ext cx="11422803" cy="118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en-US" sz="6000" b="1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Introduction</a:t>
            </a:r>
            <a:endParaRPr/>
          </a:p>
        </p:txBody>
      </p:sp>
      <p:sp>
        <p:nvSpPr>
          <p:cNvPr id="125" name="Google Shape;125;p3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 txBox="1">
            <a:spLocks noGrp="1"/>
          </p:cNvSpPr>
          <p:nvPr>
            <p:ph type="body" idx="1"/>
          </p:nvPr>
        </p:nvSpPr>
        <p:spPr>
          <a:xfrm>
            <a:off x="343700" y="1974575"/>
            <a:ext cx="8994600" cy="16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6CAC"/>
              </a:buClr>
              <a:buSzPts val="1200"/>
              <a:buChar char="●"/>
            </a:pPr>
            <a:r>
              <a:rPr lang="en-US" sz="2000">
                <a:solidFill>
                  <a:schemeClr val="dk1"/>
                </a:solidFill>
              </a:rPr>
              <a:t>Taken place at Forethought for duration of 10 Weeks</a:t>
            </a:r>
            <a:endParaRPr sz="20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6CAC"/>
              </a:buClr>
              <a:buSzPts val="1200"/>
              <a:buChar char="●"/>
            </a:pPr>
            <a:r>
              <a:rPr lang="en-US" sz="2000">
                <a:solidFill>
                  <a:schemeClr val="dk1"/>
                </a:solidFill>
              </a:rPr>
              <a:t>Working under Data and Analytics team</a:t>
            </a:r>
            <a:endParaRPr sz="20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6CAC"/>
              </a:buClr>
              <a:buSzPts val="1200"/>
              <a:buChar char="●"/>
            </a:pPr>
            <a:r>
              <a:rPr lang="en-US" sz="2000">
                <a:solidFill>
                  <a:schemeClr val="dk1"/>
                </a:solidFill>
              </a:rPr>
              <a:t>Working as data scientists on an ad hoc project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31" name="Google Shape;131;p4"/>
          <p:cNvSpPr txBox="1"/>
          <p:nvPr/>
        </p:nvSpPr>
        <p:spPr>
          <a:xfrm>
            <a:off x="332325" y="688998"/>
            <a:ext cx="11422800" cy="6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Helvetica Neue Light"/>
              <a:buNone/>
            </a:pPr>
            <a:r>
              <a:rPr lang="en-US" sz="32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Background</a:t>
            </a:r>
            <a:endParaRPr sz="3200" b="1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2" name="Google Shape;132;p4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sp>
        <p:nvSpPr>
          <p:cNvPr id="133" name="Google Shape;133;p4"/>
          <p:cNvSpPr txBox="1"/>
          <p:nvPr/>
        </p:nvSpPr>
        <p:spPr>
          <a:xfrm>
            <a:off x="352813" y="1437325"/>
            <a:ext cx="7947900" cy="6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Internship Description</a:t>
            </a:r>
            <a:endParaRPr sz="2200" b="1">
              <a:solidFill>
                <a:schemeClr val="accen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4" name="Google Shape;134;p4"/>
          <p:cNvSpPr txBox="1"/>
          <p:nvPr/>
        </p:nvSpPr>
        <p:spPr>
          <a:xfrm>
            <a:off x="352825" y="3530150"/>
            <a:ext cx="7947900" cy="6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Project Detail and Methodologies</a:t>
            </a:r>
            <a:endParaRPr sz="2200" b="1">
              <a:solidFill>
                <a:schemeClr val="accen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5" name="Google Shape;135;p4"/>
          <p:cNvSpPr txBox="1">
            <a:spLocks noGrp="1"/>
          </p:cNvSpPr>
          <p:nvPr>
            <p:ph type="body" idx="1"/>
          </p:nvPr>
        </p:nvSpPr>
        <p:spPr>
          <a:xfrm>
            <a:off x="332325" y="4152525"/>
            <a:ext cx="11715600" cy="15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6CAC"/>
              </a:buClr>
              <a:buSzPts val="1200"/>
              <a:buChar char="●"/>
            </a:pPr>
            <a:r>
              <a:rPr lang="en-US" sz="2000">
                <a:solidFill>
                  <a:schemeClr val="dk1"/>
                </a:solidFill>
              </a:rPr>
              <a:t>Social media analysis on relationship of Facebook and Instagram data of post versus comments</a:t>
            </a:r>
            <a:endParaRPr sz="20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6CAC"/>
              </a:buClr>
              <a:buSzPts val="1200"/>
              <a:buChar char="●"/>
            </a:pPr>
            <a:r>
              <a:rPr lang="en-US" sz="2000">
                <a:solidFill>
                  <a:srgbClr val="1F1F1F"/>
                </a:solidFill>
              </a:rPr>
              <a:t>Social media trend, sentiment and performance analysis</a:t>
            </a:r>
            <a:endParaRPr sz="2000">
              <a:solidFill>
                <a:srgbClr val="1F1F1F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6CAC"/>
              </a:buClr>
              <a:buSzPts val="1200"/>
              <a:buChar char="●"/>
            </a:pPr>
            <a:r>
              <a:rPr lang="en-US" sz="2000">
                <a:solidFill>
                  <a:srgbClr val="1F1F1F"/>
                </a:solidFill>
              </a:rPr>
              <a:t>Text summarization and NLP with openAI large language model API</a:t>
            </a:r>
            <a:endParaRPr sz="2000">
              <a:solidFill>
                <a:srgbClr val="1F1F1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"/>
          <p:cNvSpPr txBox="1">
            <a:spLocks noGrp="1"/>
          </p:cNvSpPr>
          <p:nvPr>
            <p:ph type="body" idx="1"/>
          </p:nvPr>
        </p:nvSpPr>
        <p:spPr>
          <a:xfrm>
            <a:off x="6168300" y="1721925"/>
            <a:ext cx="5596500" cy="26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</a:rPr>
              <a:t>Challenges</a:t>
            </a:r>
            <a:endParaRPr sz="1800">
              <a:solidFill>
                <a:schemeClr val="dk1"/>
              </a:solidFill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Unorganized raw data pulled from </a:t>
            </a:r>
            <a:b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Social Media platform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Displaying analytical plots for multiple datasets using a single R Shiny application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Utilizing relatively new openAI package in R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None/>
            </a:pPr>
            <a:endParaRPr sz="17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6"/>
          <p:cNvSpPr txBox="1"/>
          <p:nvPr/>
        </p:nvSpPr>
        <p:spPr>
          <a:xfrm>
            <a:off x="531125" y="3194625"/>
            <a:ext cx="4947900" cy="26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Goals and Objectives</a:t>
            </a:r>
            <a:endParaRPr sz="22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marR="0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Analyze and evaluate the effectiveness </a:t>
            </a:r>
            <a:b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of brand posts</a:t>
            </a:r>
            <a:endParaRPr sz="1800"/>
          </a:p>
          <a:p>
            <a:pPr marL="100965" marR="0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Develop models to suggest optimal topics based on discovered themes and drivers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marR="0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Understand consumers’ engagement and audience reach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" name="Google Shape;142;p6"/>
          <p:cNvSpPr txBox="1"/>
          <p:nvPr/>
        </p:nvSpPr>
        <p:spPr>
          <a:xfrm>
            <a:off x="342000" y="688998"/>
            <a:ext cx="11422800" cy="7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Helvetica Neue Light"/>
              <a:buNone/>
            </a:pPr>
            <a:r>
              <a:rPr lang="en-US" sz="32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Objectives </a:t>
            </a:r>
            <a:r>
              <a:rPr lang="en-US" sz="32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and</a:t>
            </a:r>
            <a:r>
              <a:rPr lang="en-US" sz="32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US" sz="32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Challenges</a:t>
            </a:r>
            <a:endParaRPr/>
          </a:p>
        </p:txBody>
      </p:sp>
      <p:sp>
        <p:nvSpPr>
          <p:cNvPr id="143" name="Google Shape;143;p6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sp>
        <p:nvSpPr>
          <p:cNvPr id="144" name="Google Shape;144;p6"/>
          <p:cNvSpPr txBox="1">
            <a:spLocks noGrp="1"/>
          </p:cNvSpPr>
          <p:nvPr>
            <p:ph type="body" idx="1"/>
          </p:nvPr>
        </p:nvSpPr>
        <p:spPr>
          <a:xfrm>
            <a:off x="576575" y="1721925"/>
            <a:ext cx="4261800" cy="11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</a:rPr>
              <a:t>Business Objective</a:t>
            </a:r>
            <a:endParaRPr sz="2200" b="1">
              <a:solidFill>
                <a:schemeClr val="dk1"/>
              </a:solidFill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</a:pPr>
            <a:r>
              <a:rPr lang="en-US" sz="1800">
                <a:solidFill>
                  <a:schemeClr val="dk1"/>
                </a:solidFill>
              </a:rPr>
              <a:t>Understand the brands within the Social Media culture</a:t>
            </a:r>
            <a:endParaRPr sz="17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6"/>
          <p:cNvSpPr txBox="1">
            <a:spLocks noGrp="1"/>
          </p:cNvSpPr>
          <p:nvPr>
            <p:ph type="body" idx="1"/>
          </p:nvPr>
        </p:nvSpPr>
        <p:spPr>
          <a:xfrm>
            <a:off x="6168300" y="4240200"/>
            <a:ext cx="5703900" cy="18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</a:rPr>
              <a:t>Data</a:t>
            </a:r>
            <a:endParaRPr sz="1800">
              <a:solidFill>
                <a:schemeClr val="dk1"/>
              </a:solidFill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Pulled from Facebook and Instagram, posts and comments of Telstra, Optus, Vodafone and Amaysim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From April 2021 upto August 2023</a:t>
            </a:r>
            <a:endParaRPr sz="17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"/>
          <p:cNvSpPr txBox="1"/>
          <p:nvPr/>
        </p:nvSpPr>
        <p:spPr>
          <a:xfrm>
            <a:off x="384509" y="2828857"/>
            <a:ext cx="11422803" cy="118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en-US" sz="6000" b="1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Project Journey</a:t>
            </a:r>
            <a:endParaRPr sz="3200" b="0" i="0" u="none" strike="noStrike" cap="non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1" name="Google Shape;151;p8"/>
          <p:cNvSpPr txBox="1">
            <a:spLocks noGrp="1"/>
          </p:cNvSpPr>
          <p:nvPr>
            <p:ph type="ftr" idx="11"/>
          </p:nvPr>
        </p:nvSpPr>
        <p:spPr>
          <a:xfrm>
            <a:off x="570593" y="6395138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 txBox="1"/>
          <p:nvPr/>
        </p:nvSpPr>
        <p:spPr>
          <a:xfrm>
            <a:off x="332317" y="688995"/>
            <a:ext cx="11819460" cy="5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Forethought’s</a:t>
            </a:r>
            <a:r>
              <a:rPr lang="en-US" sz="28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workflow through 'Sprint' and 'Retrospective'</a:t>
            </a:r>
            <a:endParaRPr sz="28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7" name="Google Shape;157;p9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sp>
        <p:nvSpPr>
          <p:cNvPr id="158" name="Google Shape;158;p9"/>
          <p:cNvSpPr txBox="1"/>
          <p:nvPr/>
        </p:nvSpPr>
        <p:spPr>
          <a:xfrm>
            <a:off x="1249964" y="1533852"/>
            <a:ext cx="36891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100965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Sprint </a:t>
            </a:r>
            <a:r>
              <a:rPr lang="en-US" sz="36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Plan</a:t>
            </a:r>
            <a:endParaRPr sz="36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7332370" y="1533857"/>
            <a:ext cx="36891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100965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lvetica Neue"/>
              <a:buNone/>
            </a:pPr>
            <a:r>
              <a:rPr lang="en-US" sz="3600" b="1" i="0" u="none" strike="noStrike" cap="non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Retros</a:t>
            </a:r>
            <a:r>
              <a:rPr lang="en-US" sz="36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pective</a:t>
            </a:r>
            <a:endParaRPr sz="1333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60" name="Google Shape;160;p9"/>
          <p:cNvCxnSpPr>
            <a:endCxn id="161" idx="4"/>
          </p:cNvCxnSpPr>
          <p:nvPr/>
        </p:nvCxnSpPr>
        <p:spPr>
          <a:xfrm rot="10800000">
            <a:off x="1249964" y="4103752"/>
            <a:ext cx="2578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2" name="Google Shape;162;p9"/>
          <p:cNvCxnSpPr>
            <a:stCxn id="163" idx="0"/>
          </p:cNvCxnSpPr>
          <p:nvPr/>
        </p:nvCxnSpPr>
        <p:spPr>
          <a:xfrm rot="10800000">
            <a:off x="4010192" y="4103720"/>
            <a:ext cx="1277400" cy="0"/>
          </a:xfrm>
          <a:prstGeom prst="straightConnector1">
            <a:avLst/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" name="Google Shape;164;p9"/>
          <p:cNvSpPr/>
          <p:nvPr/>
        </p:nvSpPr>
        <p:spPr>
          <a:xfrm rot="-5400000">
            <a:off x="2417144" y="3968026"/>
            <a:ext cx="268500" cy="271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1" name="Google Shape;161;p9"/>
          <p:cNvSpPr/>
          <p:nvPr/>
        </p:nvSpPr>
        <p:spPr>
          <a:xfrm rot="-5400000">
            <a:off x="981164" y="3968002"/>
            <a:ext cx="266100" cy="271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3" name="Google Shape;163;p9"/>
          <p:cNvSpPr/>
          <p:nvPr/>
        </p:nvSpPr>
        <p:spPr>
          <a:xfrm rot="-5400000">
            <a:off x="5287892" y="3969170"/>
            <a:ext cx="268500" cy="269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A27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5" name="Google Shape;165;p9"/>
          <p:cNvSpPr/>
          <p:nvPr/>
        </p:nvSpPr>
        <p:spPr>
          <a:xfrm rot="-5400000">
            <a:off x="3854300" y="3969202"/>
            <a:ext cx="266100" cy="26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66" name="Google Shape;166;p9"/>
          <p:cNvCxnSpPr/>
          <p:nvPr/>
        </p:nvCxnSpPr>
        <p:spPr>
          <a:xfrm rot="10800000">
            <a:off x="1114663" y="4236800"/>
            <a:ext cx="1500" cy="4857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" name="Google Shape;167;p9"/>
          <p:cNvCxnSpPr/>
          <p:nvPr/>
        </p:nvCxnSpPr>
        <p:spPr>
          <a:xfrm rot="10800000">
            <a:off x="2550625" y="3485000"/>
            <a:ext cx="1500" cy="4857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" name="Google Shape;168;p9"/>
          <p:cNvCxnSpPr/>
          <p:nvPr/>
        </p:nvCxnSpPr>
        <p:spPr>
          <a:xfrm rot="10800000">
            <a:off x="3986600" y="4145975"/>
            <a:ext cx="1500" cy="4857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9" name="Google Shape;169;p9"/>
          <p:cNvCxnSpPr/>
          <p:nvPr/>
        </p:nvCxnSpPr>
        <p:spPr>
          <a:xfrm rot="10800000">
            <a:off x="5422525" y="3485000"/>
            <a:ext cx="1500" cy="4857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0" name="Google Shape;170;p9"/>
          <p:cNvSpPr txBox="1"/>
          <p:nvPr/>
        </p:nvSpPr>
        <p:spPr>
          <a:xfrm>
            <a:off x="236125" y="4818438"/>
            <a:ext cx="1758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7376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Project Inception and Market Analysis</a:t>
            </a:r>
            <a:endParaRPr sz="1500" b="1">
              <a:solidFill>
                <a:srgbClr val="07376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7376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9"/>
          <p:cNvSpPr txBox="1"/>
          <p:nvPr/>
        </p:nvSpPr>
        <p:spPr>
          <a:xfrm>
            <a:off x="1751100" y="2905925"/>
            <a:ext cx="15747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9"/>
          <p:cNvSpPr txBox="1"/>
          <p:nvPr/>
        </p:nvSpPr>
        <p:spPr>
          <a:xfrm>
            <a:off x="1586150" y="2597750"/>
            <a:ext cx="19305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7376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Wrangling and Preliminary Analysis </a:t>
            </a:r>
            <a:endParaRPr sz="1500" b="1">
              <a:solidFill>
                <a:srgbClr val="07376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9"/>
          <p:cNvSpPr txBox="1"/>
          <p:nvPr/>
        </p:nvSpPr>
        <p:spPr>
          <a:xfrm>
            <a:off x="3376700" y="4658525"/>
            <a:ext cx="1277400" cy="6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4" name="Google Shape;174;p9"/>
          <p:cNvSpPr txBox="1"/>
          <p:nvPr/>
        </p:nvSpPr>
        <p:spPr>
          <a:xfrm>
            <a:off x="3068150" y="4720175"/>
            <a:ext cx="18384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7376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Insights Analysis and Report Preparation</a:t>
            </a:r>
            <a:endParaRPr sz="1500" b="1">
              <a:solidFill>
                <a:srgbClr val="07376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p9"/>
          <p:cNvSpPr txBox="1"/>
          <p:nvPr/>
        </p:nvSpPr>
        <p:spPr>
          <a:xfrm>
            <a:off x="4456900" y="2692275"/>
            <a:ext cx="19305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7376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Package and Report Finalization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176" name="Google Shape;176;p9"/>
          <p:cNvGraphicFramePr/>
          <p:nvPr/>
        </p:nvGraphicFramePr>
        <p:xfrm>
          <a:off x="6700350" y="2545575"/>
          <a:ext cx="4953150" cy="2895250"/>
        </p:xfrm>
        <a:graphic>
          <a:graphicData uri="http://schemas.openxmlformats.org/drawingml/2006/table">
            <a:tbl>
              <a:tblPr>
                <a:noFill/>
                <a:tableStyleId>{7400B64C-A16E-4A7F-9514-ADFE80241234}</a:tableStyleId>
              </a:tblPr>
              <a:tblGrid>
                <a:gridCol w="2476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47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38761D"/>
                          </a:solidFill>
                        </a:rPr>
                        <a:t>What was good?</a:t>
                      </a:r>
                      <a:endParaRPr sz="2200" b="1">
                        <a:solidFill>
                          <a:srgbClr val="38761D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CC0000"/>
                          </a:solidFill>
                        </a:rPr>
                        <a:t>What needed improvement?</a:t>
                      </a:r>
                      <a:endParaRPr sz="2200" b="1">
                        <a:solidFill>
                          <a:srgbClr val="CC0000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7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FDBA27"/>
                          </a:solidFill>
                        </a:rPr>
                        <a:t>Ideas</a:t>
                      </a:r>
                      <a:endParaRPr sz="2200" b="1">
                        <a:solidFill>
                          <a:srgbClr val="FDBA27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chemeClr val="accent4"/>
                          </a:solidFill>
                        </a:rPr>
                        <a:t>Actions</a:t>
                      </a:r>
                      <a:endParaRPr sz="2200" b="1">
                        <a:solidFill>
                          <a:schemeClr val="accent4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332317" y="688995"/>
            <a:ext cx="11819460" cy="5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The First Sprint Plan:</a:t>
            </a: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Project Inception and Market Analysis</a:t>
            </a:r>
            <a:endParaRPr sz="2800" b="1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2" name="Google Shape;182;p10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cxnSp>
        <p:nvCxnSpPr>
          <p:cNvPr id="183" name="Google Shape;183;p10"/>
          <p:cNvCxnSpPr>
            <a:endCxn id="184" idx="4"/>
          </p:cNvCxnSpPr>
          <p:nvPr/>
        </p:nvCxnSpPr>
        <p:spPr>
          <a:xfrm rot="10800000">
            <a:off x="1182789" y="2122364"/>
            <a:ext cx="2578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5" name="Google Shape;185;p10"/>
          <p:cNvCxnSpPr>
            <a:stCxn id="186" idx="0"/>
          </p:cNvCxnSpPr>
          <p:nvPr/>
        </p:nvCxnSpPr>
        <p:spPr>
          <a:xfrm rot="10800000">
            <a:off x="3943017" y="2122333"/>
            <a:ext cx="1277400" cy="0"/>
          </a:xfrm>
          <a:prstGeom prst="straightConnector1">
            <a:avLst/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7" name="Google Shape;187;p10"/>
          <p:cNvSpPr/>
          <p:nvPr/>
        </p:nvSpPr>
        <p:spPr>
          <a:xfrm rot="-5400000">
            <a:off x="2349969" y="1986638"/>
            <a:ext cx="268500" cy="271500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4" name="Google Shape;184;p10"/>
          <p:cNvSpPr/>
          <p:nvPr/>
        </p:nvSpPr>
        <p:spPr>
          <a:xfrm rot="-5400000">
            <a:off x="913989" y="1986614"/>
            <a:ext cx="266100" cy="271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6" name="Google Shape;186;p10"/>
          <p:cNvSpPr/>
          <p:nvPr/>
        </p:nvSpPr>
        <p:spPr>
          <a:xfrm rot="-5400000">
            <a:off x="5220717" y="1987783"/>
            <a:ext cx="268500" cy="269100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A27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8" name="Google Shape;188;p10"/>
          <p:cNvSpPr/>
          <p:nvPr/>
        </p:nvSpPr>
        <p:spPr>
          <a:xfrm rot="-5400000">
            <a:off x="3787125" y="1987814"/>
            <a:ext cx="266100" cy="269100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89" name="Google Shape;189;p10"/>
          <p:cNvCxnSpPr/>
          <p:nvPr/>
        </p:nvCxnSpPr>
        <p:spPr>
          <a:xfrm rot="10800000">
            <a:off x="1046288" y="2255413"/>
            <a:ext cx="1500" cy="4857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0" name="Google Shape;190;p10"/>
          <p:cNvSpPr txBox="1"/>
          <p:nvPr/>
        </p:nvSpPr>
        <p:spPr>
          <a:xfrm>
            <a:off x="524925" y="2933700"/>
            <a:ext cx="5760300" cy="24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Stories</a:t>
            </a:r>
            <a:endParaRPr sz="22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Getting initiated about project scope, </a:t>
            </a:r>
            <a:b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goals and data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Understanding the overall analysis  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Establishing and framing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cleaning and preparing stage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1" name="Google Shape;191;p10"/>
          <p:cNvSpPr txBox="1"/>
          <p:nvPr/>
        </p:nvSpPr>
        <p:spPr>
          <a:xfrm>
            <a:off x="-199000" y="1406675"/>
            <a:ext cx="24921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7376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Project Inception and Market Analysis</a:t>
            </a:r>
            <a:endParaRPr b="1">
              <a:solidFill>
                <a:srgbClr val="07376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7376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p10"/>
          <p:cNvSpPr txBox="1"/>
          <p:nvPr/>
        </p:nvSpPr>
        <p:spPr>
          <a:xfrm>
            <a:off x="6655225" y="1846713"/>
            <a:ext cx="4322400" cy="12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Definition of Done</a:t>
            </a:r>
            <a:endParaRPr sz="22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Thorough understanding of project scope and objectives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10"/>
          <p:cNvSpPr txBox="1"/>
          <p:nvPr/>
        </p:nvSpPr>
        <p:spPr>
          <a:xfrm>
            <a:off x="6655225" y="3309000"/>
            <a:ext cx="4322400" cy="17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Learning Outcomes</a:t>
            </a:r>
            <a:endParaRPr sz="22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Project Set-up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Team Alignment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Data learning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3"/>
          <p:cNvSpPr txBox="1"/>
          <p:nvPr/>
        </p:nvSpPr>
        <p:spPr>
          <a:xfrm>
            <a:off x="332317" y="688995"/>
            <a:ext cx="11819460" cy="5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Helvetica Neue Light"/>
              <a:buNone/>
            </a:pPr>
            <a:r>
              <a:rPr lang="en-US" sz="2800" b="1" i="0" u="none" strike="noStrike" cap="none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The Second Sprint Plan:</a:t>
            </a:r>
            <a:r>
              <a:rPr lang="en-US" sz="2800" b="1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Data Wrangling and Preliminary Analysis </a:t>
            </a:r>
            <a:endParaRPr sz="2800" b="1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9" name="Google Shape;199;p13"/>
          <p:cNvSpPr txBox="1">
            <a:spLocks noGrp="1"/>
          </p:cNvSpPr>
          <p:nvPr>
            <p:ph type="ftr" idx="11"/>
          </p:nvPr>
        </p:nvSpPr>
        <p:spPr>
          <a:xfrm>
            <a:off x="499534" y="6371315"/>
            <a:ext cx="8682942" cy="3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elvetica Neue"/>
              <a:buNone/>
            </a:pPr>
            <a:endParaRPr/>
          </a:p>
        </p:txBody>
      </p:sp>
      <p:cxnSp>
        <p:nvCxnSpPr>
          <p:cNvPr id="200" name="Google Shape;200;p13"/>
          <p:cNvCxnSpPr>
            <a:endCxn id="201" idx="4"/>
          </p:cNvCxnSpPr>
          <p:nvPr/>
        </p:nvCxnSpPr>
        <p:spPr>
          <a:xfrm rot="10800000">
            <a:off x="1182789" y="2122364"/>
            <a:ext cx="2578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2" name="Google Shape;202;p13"/>
          <p:cNvCxnSpPr>
            <a:stCxn id="203" idx="0"/>
          </p:cNvCxnSpPr>
          <p:nvPr/>
        </p:nvCxnSpPr>
        <p:spPr>
          <a:xfrm rot="10800000">
            <a:off x="3943017" y="2122333"/>
            <a:ext cx="1277400" cy="0"/>
          </a:xfrm>
          <a:prstGeom prst="straightConnector1">
            <a:avLst/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13"/>
          <p:cNvSpPr/>
          <p:nvPr/>
        </p:nvSpPr>
        <p:spPr>
          <a:xfrm rot="-5400000">
            <a:off x="2349969" y="1986638"/>
            <a:ext cx="268500" cy="2715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1" name="Google Shape;201;p13"/>
          <p:cNvSpPr/>
          <p:nvPr/>
        </p:nvSpPr>
        <p:spPr>
          <a:xfrm rot="-5400000">
            <a:off x="913989" y="1986614"/>
            <a:ext cx="266100" cy="2715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3" name="Google Shape;203;p13"/>
          <p:cNvSpPr/>
          <p:nvPr/>
        </p:nvSpPr>
        <p:spPr>
          <a:xfrm rot="-5400000">
            <a:off x="5220717" y="1987783"/>
            <a:ext cx="268500" cy="269100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A27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5" name="Google Shape;205;p13"/>
          <p:cNvSpPr/>
          <p:nvPr/>
        </p:nvSpPr>
        <p:spPr>
          <a:xfrm rot="-5400000">
            <a:off x="3787125" y="1987814"/>
            <a:ext cx="266100" cy="269100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156A"/>
              </a:buClr>
              <a:buSzPts val="2400"/>
              <a:buFont typeface="Helvetica Neue"/>
              <a:buNone/>
            </a:pPr>
            <a:endParaRPr sz="2400" b="0" i="0" u="none" strike="noStrike" cap="none">
              <a:solidFill>
                <a:schemeClr val="accen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06" name="Google Shape;206;p13"/>
          <p:cNvCxnSpPr/>
          <p:nvPr/>
        </p:nvCxnSpPr>
        <p:spPr>
          <a:xfrm rot="10800000">
            <a:off x="2483450" y="2285175"/>
            <a:ext cx="1500" cy="4857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7" name="Google Shape;207;p13"/>
          <p:cNvSpPr txBox="1"/>
          <p:nvPr/>
        </p:nvSpPr>
        <p:spPr>
          <a:xfrm>
            <a:off x="524925" y="2933700"/>
            <a:ext cx="5760300" cy="25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Stories</a:t>
            </a:r>
            <a:endParaRPr sz="22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Finalizing data cleaning process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Analysis process initializing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b="1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Exploratory Data Analysis</a:t>
            </a:r>
            <a:endParaRPr sz="1800" b="1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b="1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Objective-based analysis</a:t>
            </a:r>
            <a:endParaRPr sz="1800" b="1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Deep-dive exploratory analysis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1229150" y="1346525"/>
            <a:ext cx="24861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7376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Wrangling and Preliminary Analysis </a:t>
            </a:r>
            <a:endParaRPr sz="1500" b="1">
              <a:solidFill>
                <a:srgbClr val="07376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6655225" y="1579300"/>
            <a:ext cx="5058900" cy="16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Definition of Done</a:t>
            </a:r>
            <a:endParaRPr sz="22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 b="1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Regex and Gsub functions for data cleaning</a:t>
            </a:r>
            <a:endParaRPr sz="1800" b="1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Multiple data alignment between post and comments datasets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13"/>
          <p:cNvSpPr txBox="1"/>
          <p:nvPr/>
        </p:nvSpPr>
        <p:spPr>
          <a:xfrm>
            <a:off x="6655225" y="3351750"/>
            <a:ext cx="4322400" cy="19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Learning Outcomes</a:t>
            </a:r>
            <a:endParaRPr sz="22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Structural and simultaneous </a:t>
            </a:r>
            <a:b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data cleaning 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00965" lvl="0" indent="-151765" algn="l" rtl="0">
              <a:lnSpc>
                <a:spcPct val="120000"/>
              </a:lnSpc>
              <a:spcBef>
                <a:spcPts val="667"/>
              </a:spcBef>
              <a:spcAft>
                <a:spcPts val="0"/>
              </a:spcAft>
              <a:buClr>
                <a:srgbClr val="343541"/>
              </a:buClr>
              <a:buSzPts val="1800"/>
              <a:buFont typeface="Roboto"/>
              <a:buChar char="•"/>
            </a:pPr>
            <a:r>
              <a:rPr lang="en-US" sz="1800">
                <a:solidFill>
                  <a:srgbClr val="343541"/>
                </a:solidFill>
                <a:latin typeface="Roboto"/>
                <a:ea typeface="Roboto"/>
                <a:cs typeface="Roboto"/>
                <a:sym typeface="Roboto"/>
              </a:rPr>
              <a:t>Systematic EDA for clear and concise deep-dive analysis objectives</a:t>
            </a:r>
            <a:endParaRPr sz="1800">
              <a:solidFill>
                <a:srgbClr val="3435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Monash College">
      <a:dk1>
        <a:srgbClr val="000000"/>
      </a:dk1>
      <a:lt1>
        <a:srgbClr val="FFFFFF"/>
      </a:lt1>
      <a:dk2>
        <a:srgbClr val="5E5E5E"/>
      </a:dk2>
      <a:lt2>
        <a:srgbClr val="FDFDFD"/>
      </a:lt2>
      <a:accent1>
        <a:srgbClr val="016CAC"/>
      </a:accent1>
      <a:accent2>
        <a:srgbClr val="414041"/>
      </a:accent2>
      <a:accent3>
        <a:srgbClr val="00739D"/>
      </a:accent3>
      <a:accent4>
        <a:srgbClr val="00269A"/>
      </a:accent4>
      <a:accent5>
        <a:srgbClr val="00AE8D"/>
      </a:accent5>
      <a:accent6>
        <a:srgbClr val="FF5959"/>
      </a:accent6>
      <a:hlink>
        <a:srgbClr val="00C0CD"/>
      </a:hlink>
      <a:folHlink>
        <a:srgbClr val="FF585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Monash College">
      <a:dk1>
        <a:srgbClr val="000000"/>
      </a:dk1>
      <a:lt1>
        <a:srgbClr val="FFFFFF"/>
      </a:lt1>
      <a:dk2>
        <a:srgbClr val="5E5E5E"/>
      </a:dk2>
      <a:lt2>
        <a:srgbClr val="FDFDFD"/>
      </a:lt2>
      <a:accent1>
        <a:srgbClr val="016CAC"/>
      </a:accent1>
      <a:accent2>
        <a:srgbClr val="414041"/>
      </a:accent2>
      <a:accent3>
        <a:srgbClr val="00739D"/>
      </a:accent3>
      <a:accent4>
        <a:srgbClr val="00269A"/>
      </a:accent4>
      <a:accent5>
        <a:srgbClr val="00AE8D"/>
      </a:accent5>
      <a:accent6>
        <a:srgbClr val="FF5959"/>
      </a:accent6>
      <a:hlink>
        <a:srgbClr val="00C0CD"/>
      </a:hlink>
      <a:folHlink>
        <a:srgbClr val="FF585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treamline">
  <a:themeElements>
    <a:clrScheme name="Forethought">
      <a:dk1>
        <a:srgbClr val="5E5E5E"/>
      </a:dk1>
      <a:lt1>
        <a:srgbClr val="FFFFFF"/>
      </a:lt1>
      <a:dk2>
        <a:srgbClr val="212121"/>
      </a:dk2>
      <a:lt2>
        <a:srgbClr val="FDFDFD"/>
      </a:lt2>
      <a:accent1>
        <a:srgbClr val="00C1CD"/>
      </a:accent1>
      <a:accent2>
        <a:srgbClr val="414041"/>
      </a:accent2>
      <a:accent3>
        <a:srgbClr val="808285"/>
      </a:accent3>
      <a:accent4>
        <a:srgbClr val="00269A"/>
      </a:accent4>
      <a:accent5>
        <a:srgbClr val="00AE8D"/>
      </a:accent5>
      <a:accent6>
        <a:srgbClr val="FF5959"/>
      </a:accent6>
      <a:hlink>
        <a:srgbClr val="00C0CD"/>
      </a:hlink>
      <a:folHlink>
        <a:srgbClr val="FF585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treamline">
  <a:themeElements>
    <a:clrScheme name="Streamli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6166A"/>
      </a:accent1>
      <a:accent2>
        <a:srgbClr val="6AA4C8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1326</Words>
  <Application>Microsoft Macintosh PowerPoint</Application>
  <PresentationFormat>宽屏</PresentationFormat>
  <Paragraphs>256</Paragraphs>
  <Slides>28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Arial</vt:lpstr>
      <vt:lpstr>Helvetica Neue</vt:lpstr>
      <vt:lpstr>Helvetica Neue Light</vt:lpstr>
      <vt:lpstr>Georgia</vt:lpstr>
      <vt:lpstr>Roboto</vt:lpstr>
      <vt:lpstr>Streamline</vt:lpstr>
      <vt:lpstr>Streamline</vt:lpstr>
      <vt:lpstr>1_Streamline</vt:lpstr>
      <vt:lpstr>Social Media Analysis on Relationship of Facebook and Instagram Post-Comments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Social Media Analysis Tool: R Shiny App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Analysis on Relationship of Facebook and Instagram Post-Comments</dc:title>
  <dc:creator>Timothy O'Brien</dc:creator>
  <cp:lastModifiedBy>Gui Gao</cp:lastModifiedBy>
  <cp:revision>1</cp:revision>
  <dcterms:modified xsi:type="dcterms:W3CDTF">2023-10-17T03:11:09Z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0x0101008813122E6B0DC3499935C7C84130085A</vt:lpwstr>
  </property>
  <property fmtid="{D5CDD505-2E9C-101B-9397-08002B2CF9AE}" pid="3" name="MediaServiceImageTags">
    <vt:lpwstr/>
  </property>
</Properties>
</file>